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12084"/>
    </p:cViewPr>
    <p:sldLst>
      <p:sld r:id="rId1" collapse="1"/>
    </p:sldLst>
  </p:outlin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8D701-B097-4D05-871C-B1A74FF01DC9}" type="datetimeFigureOut">
              <a:rPr lang="en-US" smtClean="0"/>
              <a:t>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FBE9A-708B-427F-8826-5DC1FE7D9650}" type="slidenum">
              <a:rPr lang="en-US" smtClean="0"/>
              <a:t>‹#›</a:t>
            </a:fld>
            <a:endParaRPr lang="en-US"/>
          </a:p>
        </p:txBody>
      </p:sp>
    </p:spTree>
    <p:extLst>
      <p:ext uri="{BB962C8B-B14F-4D97-AF65-F5344CB8AC3E}">
        <p14:creationId xmlns:p14="http://schemas.microsoft.com/office/powerpoint/2010/main" val="2831468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A3094BCB-7971-42A1-A719-0EF417A432B2}" type="slidenum">
              <a:rPr lang="en-US">
                <a:solidFill>
                  <a:srgbClr val="000000"/>
                </a:solidFill>
              </a:rPr>
              <a:pPr eaLnBrk="1" hangingPunct="1"/>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47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endParaRPr lang="en-US">
              <a:solidFill>
                <a:prstClr val="black"/>
              </a:solidFill>
            </a:endParaRPr>
          </a:p>
        </p:txBody>
      </p:sp>
      <p:sp>
        <p:nvSpPr>
          <p:cNvPr id="2447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C232D428-1014-4B53-99C8-036756904F00}" type="slidenum">
              <a:rPr lang="en-US">
                <a:solidFill>
                  <a:prstClr val="black"/>
                </a:solidFill>
              </a:rPr>
              <a:pPr eaLnBrk="1" hangingPunct="1"/>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bwMode="auto">
          <a:xfrm>
            <a:off x="1215927" y="712108"/>
            <a:ext cx="4426148" cy="337305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Rectangle 3"/>
          <p:cNvSpPr>
            <a:spLocks noGrp="1" noChangeArrowheads="1"/>
          </p:cNvSpPr>
          <p:nvPr>
            <p:ph type="body" idx="1"/>
          </p:nvPr>
        </p:nvSpPr>
        <p:spPr bwMode="auto">
          <a:xfrm>
            <a:off x="939106" y="4328584"/>
            <a:ext cx="5386089"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The best Safety and Health Programs involve every level of the organization, instilling a safety culture that reduces accidents for workers and improves the bottom line for managers.</a:t>
            </a:r>
          </a:p>
          <a:p>
            <a:pPr eaLnBrk="1" hangingPunct="1">
              <a:spcBef>
                <a:spcPct val="0"/>
              </a:spcBef>
            </a:pPr>
            <a:endParaRPr lang="en-US" smtClean="0">
              <a:latin typeface="Arial" charset="0"/>
            </a:endParaRPr>
          </a:p>
          <a:p>
            <a:pPr eaLnBrk="1" hangingPunct="1">
              <a:spcBef>
                <a:spcPct val="0"/>
              </a:spcBef>
            </a:pPr>
            <a:r>
              <a:rPr lang="en-US" smtClean="0">
                <a:latin typeface="Arial" charset="0"/>
              </a:rPr>
              <a:t>What are the common characteristics of a safety and health culture?</a:t>
            </a:r>
          </a:p>
          <a:p>
            <a:pPr eaLnBrk="1" hangingPunct="1">
              <a:spcBef>
                <a:spcPct val="0"/>
              </a:spcBef>
              <a:buFontTx/>
              <a:buChar char="-"/>
            </a:pPr>
            <a:r>
              <a:rPr lang="en-US" smtClean="0">
                <a:latin typeface="Arial" charset="0"/>
              </a:rPr>
              <a:t> Management believes that safety and health on the job is as important a company goal as other organizational objectives, such as cost control, quality, and productivity.</a:t>
            </a:r>
          </a:p>
          <a:p>
            <a:pPr eaLnBrk="1" hangingPunct="1">
              <a:spcBef>
                <a:spcPct val="0"/>
              </a:spcBef>
              <a:buFontTx/>
              <a:buChar char="-"/>
            </a:pPr>
            <a:r>
              <a:rPr lang="en-US" smtClean="0">
                <a:latin typeface="Arial" charset="0"/>
              </a:rPr>
              <a:t> Individuals within the organization believe they have a right to a safe and healthy workplace.</a:t>
            </a:r>
          </a:p>
          <a:p>
            <a:pPr eaLnBrk="1" hangingPunct="1">
              <a:spcBef>
                <a:spcPct val="0"/>
              </a:spcBef>
            </a:pPr>
            <a:r>
              <a:rPr lang="en-US" smtClean="0">
                <a:latin typeface="Arial" charset="0"/>
              </a:rPr>
              <a:t>- Each person accepts personal responsibility for ensuring his or her own safety and health. </a:t>
            </a:r>
          </a:p>
          <a:p>
            <a:pPr eaLnBrk="1" hangingPunct="1">
              <a:spcBef>
                <a:spcPct val="0"/>
              </a:spcBef>
            </a:pPr>
            <a:r>
              <a:rPr lang="en-US" smtClean="0">
                <a:latin typeface="Arial" charset="0"/>
              </a:rPr>
              <a:t>- Everyone believes he or she has a duty to protect the safety and health of others. </a:t>
            </a:r>
          </a:p>
          <a:p>
            <a:pPr eaLnBrk="1" hangingPunct="1">
              <a:spcBef>
                <a:spcPct val="0"/>
              </a:spcBef>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215927" y="712108"/>
            <a:ext cx="4426148" cy="337305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p:cNvSpPr>
            <a:spLocks noGrp="1" noChangeArrowheads="1"/>
          </p:cNvSpPr>
          <p:nvPr>
            <p:ph type="body" idx="1"/>
          </p:nvPr>
        </p:nvSpPr>
        <p:spPr bwMode="auto">
          <a:xfrm>
            <a:off x="939106" y="4328584"/>
            <a:ext cx="4976813"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xfrm>
            <a:off x="1181100" y="712788"/>
            <a:ext cx="4495800"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Rectangle 3"/>
          <p:cNvSpPr>
            <a:spLocks noGrp="1" noChangeArrowheads="1"/>
          </p:cNvSpPr>
          <p:nvPr>
            <p:ph type="body" idx="1"/>
          </p:nvPr>
        </p:nvSpPr>
        <p:spPr bwMode="auto">
          <a:xfrm>
            <a:off x="939106" y="4328584"/>
            <a:ext cx="4976813"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Employees must commit to safety and health protection for themselves and fellow workers.</a:t>
            </a:r>
            <a:endParaRPr lang="en-US" u="sng" smtClean="0">
              <a:latin typeface="Arial" charset="0"/>
            </a:endParaRPr>
          </a:p>
          <a:p>
            <a:pPr eaLnBrk="1" hangingPunct="1">
              <a:spcBef>
                <a:spcPct val="0"/>
              </a:spcBef>
            </a:pPr>
            <a:endParaRPr lang="en-US" u="sng" smtClean="0">
              <a:latin typeface="Arial" charset="0"/>
            </a:endParaRPr>
          </a:p>
          <a:p>
            <a:pPr eaLnBrk="1" hangingPunct="1">
              <a:spcBef>
                <a:spcPct val="0"/>
              </a:spcBef>
            </a:pPr>
            <a:r>
              <a:rPr lang="en-US" u="sng" smtClean="0">
                <a:latin typeface="Arial" charset="0"/>
              </a:rPr>
              <a:t>Examples</a:t>
            </a:r>
            <a:r>
              <a:rPr lang="en-US" smtClean="0">
                <a:latin typeface="Arial" charset="0"/>
              </a:rPr>
              <a:t>:  inspection or hazard analysis teams; developing or revising safe work rules; training new hires or co-workers; assisting in accident investigations.</a:t>
            </a:r>
          </a:p>
          <a:p>
            <a:pPr eaLnBrk="1" hangingPunct="1">
              <a:spcBef>
                <a:spcPct val="0"/>
              </a:spcBef>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xfrm>
            <a:off x="1181100" y="712788"/>
            <a:ext cx="4495800"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p:cNvSpPr>
            <a:spLocks noGrp="1" noChangeArrowheads="1"/>
          </p:cNvSpPr>
          <p:nvPr>
            <p:ph type="body" idx="1"/>
          </p:nvPr>
        </p:nvSpPr>
        <p:spPr bwMode="auto">
          <a:xfrm>
            <a:off x="939106" y="4328584"/>
            <a:ext cx="4976813"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bwMode="auto">
          <a:xfrm>
            <a:off x="1181100" y="712788"/>
            <a:ext cx="4495800"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Rectangle 3"/>
          <p:cNvSpPr>
            <a:spLocks noGrp="1" noChangeArrowheads="1"/>
          </p:cNvSpPr>
          <p:nvPr>
            <p:ph type="body" idx="1"/>
          </p:nvPr>
        </p:nvSpPr>
        <p:spPr bwMode="auto">
          <a:xfrm>
            <a:off x="939106" y="4328584"/>
            <a:ext cx="4976813"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Management must provide the resources and authority so all personnel can find the hazards in the worksite and, once found, eliminate or control those hazards.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215927" y="712108"/>
            <a:ext cx="4426148" cy="337305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p:cNvSpPr>
            <a:spLocks noGrp="1" noChangeArrowheads="1"/>
          </p:cNvSpPr>
          <p:nvPr>
            <p:ph type="body" idx="1"/>
          </p:nvPr>
        </p:nvSpPr>
        <p:spPr bwMode="auto">
          <a:xfrm>
            <a:off x="913805" y="4249965"/>
            <a:ext cx="5487293" cy="4110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latin typeface="Arial" charset="0"/>
              </a:rPr>
              <a:t>Job Hazard Analysis (JHA)</a:t>
            </a:r>
          </a:p>
          <a:p>
            <a:pPr eaLnBrk="1" hangingPunct="1">
              <a:spcBef>
                <a:spcPct val="0"/>
              </a:spcBef>
            </a:pPr>
            <a:r>
              <a:rPr lang="en-US" smtClean="0">
                <a:latin typeface="Arial" charset="0"/>
              </a:rPr>
              <a:t>This involves studying and recording each step of a job, identifying existing or potential job hazards and determining the best way to perform the job to reduce or eliminate hazards.  Jobs that were initially designed to be safe may change over time so they have hazards or require unsafe operations.  Job safety analysis should form a base for the comprehensive survey.  It includes analyzing planned and new facilities, processes, materials, and equipment.</a:t>
            </a:r>
          </a:p>
          <a:p>
            <a:pPr eaLnBrk="1" hangingPunct="1">
              <a:spcBef>
                <a:spcPct val="0"/>
              </a:spcBef>
            </a:pPr>
            <a:r>
              <a:rPr lang="en-US" smtClean="0">
                <a:latin typeface="Arial" charset="0"/>
              </a:rPr>
              <a:t>-- See Publication #3071, </a:t>
            </a:r>
            <a:r>
              <a:rPr lang="en-US" i="1" smtClean="0">
                <a:latin typeface="Arial" charset="0"/>
              </a:rPr>
              <a:t>Job Hazard Analysis</a:t>
            </a:r>
          </a:p>
          <a:p>
            <a:pPr eaLnBrk="1" hangingPunct="1">
              <a:spcBef>
                <a:spcPct val="0"/>
              </a:spcBef>
            </a:pPr>
            <a:endParaRPr lang="en-US" smtClean="0">
              <a:latin typeface="Arial" charset="0"/>
            </a:endParaRPr>
          </a:p>
          <a:p>
            <a:pPr eaLnBrk="1" hangingPunct="1">
              <a:spcBef>
                <a:spcPct val="0"/>
              </a:spcBef>
            </a:pPr>
            <a:r>
              <a:rPr lang="en-US" u="sng" smtClean="0">
                <a:latin typeface="Arial" charset="0"/>
              </a:rPr>
              <a:t>OSHA</a:t>
            </a:r>
            <a:r>
              <a:rPr lang="en-US" u="sng" smtClean="0"/>
              <a:t>’</a:t>
            </a:r>
            <a:r>
              <a:rPr lang="en-US" u="sng" smtClean="0">
                <a:latin typeface="Arial" charset="0"/>
              </a:rPr>
              <a:t> s Consultation Service</a:t>
            </a:r>
          </a:p>
          <a:p>
            <a:pPr eaLnBrk="1" hangingPunct="1">
              <a:spcBef>
                <a:spcPct val="0"/>
              </a:spcBef>
            </a:pPr>
            <a:r>
              <a:rPr lang="en-US" smtClean="0">
                <a:latin typeface="Arial" charset="0"/>
              </a:rPr>
              <a:t>For small businesses, OSHA-funded, state-run consultation services can conduct a comprehensive survey at no cost. Many workers</a:t>
            </a:r>
            <a:r>
              <a:rPr lang="en-US" smtClean="0"/>
              <a:t>’</a:t>
            </a:r>
            <a:r>
              <a:rPr lang="en-US" smtClean="0">
                <a:latin typeface="Arial" charset="0"/>
              </a:rPr>
              <a:t> compensation carriers and other insurance companies offer expert services to help their clients evaluate safety and health hazards. Larger businesses may find the needed expertise at the company or corporate level.</a:t>
            </a:r>
          </a:p>
          <a:p>
            <a:pPr eaLnBrk="1" hangingPunct="1">
              <a:spcBef>
                <a:spcPct val="0"/>
              </a:spcBef>
            </a:pPr>
            <a:r>
              <a:rPr lang="en-US" smtClean="0">
                <a:latin typeface="Arial" charset="0"/>
              </a:rPr>
              <a:t>-- See </a:t>
            </a:r>
            <a:r>
              <a:rPr lang="en-US" u="sng" smtClean="0">
                <a:latin typeface="Arial" charset="0"/>
              </a:rPr>
              <a:t>www.osha.gov/oshprogs/consult.html</a:t>
            </a:r>
            <a:r>
              <a:rPr lang="en-US" smtClean="0">
                <a:latin typeface="Arial" charset="0"/>
              </a:rPr>
              <a:t> for more information </a:t>
            </a:r>
          </a:p>
          <a:p>
            <a:pPr eaLnBrk="1" hangingPunct="1">
              <a:spcBef>
                <a:spcPct val="0"/>
              </a:spcBef>
            </a:pPr>
            <a:endParaRPr lang="en-US" smtClean="0">
              <a:latin typeface="Arial" charset="0"/>
            </a:endParaRPr>
          </a:p>
          <a:p>
            <a:pPr eaLnBrk="1" hangingPunct="1">
              <a:spcBef>
                <a:spcPct val="0"/>
              </a:spcBef>
            </a:pPr>
            <a:r>
              <a:rPr lang="en-US" u="sng" smtClean="0">
                <a:latin typeface="Arial" charset="0"/>
              </a:rPr>
              <a:t>Industrial hygiene survey</a:t>
            </a:r>
            <a:r>
              <a:rPr lang="en-US" smtClean="0">
                <a:latin typeface="Arial" charset="0"/>
              </a:rPr>
              <a:t>: at a minimum, all chemicals and hazardous materials in the plant should be inventoried, the hazard communication program should be reviewed, and air samples analyzed. For many industries, a survey of noise levels, a review of the respirator program, and a review of ergonomic risk factors are needed.</a:t>
            </a:r>
          </a:p>
          <a:p>
            <a:pPr eaLnBrk="1" hangingPunct="1">
              <a:spcBef>
                <a:spcPct val="0"/>
              </a:spcBef>
            </a:pPr>
            <a:endParaRPr lang="en-US" smtClean="0">
              <a:latin typeface="Arial" charset="0"/>
            </a:endParaRPr>
          </a:p>
          <a:p>
            <a:pPr eaLnBrk="1" hangingPunct="1">
              <a:spcBef>
                <a:spcPct val="0"/>
              </a:spcBef>
            </a:pPr>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xfrm>
            <a:off x="1215927" y="712108"/>
            <a:ext cx="4426148" cy="337305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Rectangle 3"/>
          <p:cNvSpPr>
            <a:spLocks noGrp="1" noChangeArrowheads="1"/>
          </p:cNvSpPr>
          <p:nvPr>
            <p:ph type="body" idx="1"/>
          </p:nvPr>
        </p:nvSpPr>
        <p:spPr bwMode="auto">
          <a:xfrm>
            <a:off x="939107" y="4328584"/>
            <a:ext cx="5080992" cy="4246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Routine site safety and health inspections are designed to catch hazards missed at other stages. This type of inspection should be done at regular intervals, generally on a weekly basis. In addition, procedures should be established that provide a daily inspection of the work area.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You can use a checklist already developed or make your own, based on:</a:t>
            </a:r>
          </a:p>
          <a:p>
            <a:pPr eaLnBrk="1" hangingPunct="1">
              <a:spcBef>
                <a:spcPct val="0"/>
              </a:spcBef>
            </a:pPr>
            <a:r>
              <a:rPr lang="en-US" smtClean="0">
                <a:latin typeface="Arial" charset="0"/>
              </a:rPr>
              <a:t>- Past problems</a:t>
            </a:r>
          </a:p>
          <a:p>
            <a:pPr eaLnBrk="1" hangingPunct="1">
              <a:spcBef>
                <a:spcPct val="0"/>
              </a:spcBef>
            </a:pPr>
            <a:r>
              <a:rPr lang="en-US" smtClean="0">
                <a:latin typeface="Arial" charset="0"/>
              </a:rPr>
              <a:t>- Standards that apply to your industry</a:t>
            </a:r>
          </a:p>
          <a:p>
            <a:pPr eaLnBrk="1" hangingPunct="1">
              <a:spcBef>
                <a:spcPct val="0"/>
              </a:spcBef>
            </a:pPr>
            <a:r>
              <a:rPr lang="en-US" smtClean="0">
                <a:latin typeface="Arial" charset="0"/>
              </a:rPr>
              <a:t>- Input from everyone involved</a:t>
            </a:r>
          </a:p>
          <a:p>
            <a:pPr eaLnBrk="1" hangingPunct="1">
              <a:spcBef>
                <a:spcPct val="0"/>
              </a:spcBef>
            </a:pPr>
            <a:r>
              <a:rPr lang="en-US" smtClean="0">
                <a:latin typeface="Arial" charset="0"/>
              </a:rPr>
              <a:t>- Your company's safety practices or rules</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Important things to remember about inspections are: </a:t>
            </a:r>
          </a:p>
          <a:p>
            <a:pPr eaLnBrk="1" hangingPunct="1">
              <a:spcBef>
                <a:spcPct val="0"/>
              </a:spcBef>
            </a:pPr>
            <a:r>
              <a:rPr lang="en-US" smtClean="0">
                <a:latin typeface="Arial" charset="0"/>
              </a:rPr>
              <a:t>- Inspections should cover every part of the worksite </a:t>
            </a:r>
          </a:p>
          <a:p>
            <a:pPr eaLnBrk="1" hangingPunct="1">
              <a:spcBef>
                <a:spcPct val="0"/>
              </a:spcBef>
            </a:pPr>
            <a:r>
              <a:rPr lang="en-US" smtClean="0">
                <a:latin typeface="Arial" charset="0"/>
              </a:rPr>
              <a:t>- They should be done at regular intervals </a:t>
            </a:r>
          </a:p>
          <a:p>
            <a:pPr eaLnBrk="1" hangingPunct="1">
              <a:spcBef>
                <a:spcPct val="0"/>
              </a:spcBef>
            </a:pPr>
            <a:r>
              <a:rPr lang="en-US" smtClean="0">
                <a:latin typeface="Arial" charset="0"/>
              </a:rPr>
              <a:t>- In-house inspectors should be trained to recognize and control hazards </a:t>
            </a:r>
          </a:p>
          <a:p>
            <a:pPr eaLnBrk="1" hangingPunct="1">
              <a:spcBef>
                <a:spcPct val="0"/>
              </a:spcBef>
            </a:pPr>
            <a:r>
              <a:rPr lang="en-US" smtClean="0">
                <a:latin typeface="Arial" charset="0"/>
              </a:rPr>
              <a:t>- Identified hazards should be tracked to correction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Information from inspections should be used to improve the hazard            prevention and control program.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bwMode="auto">
          <a:xfrm>
            <a:off x="1215927" y="712108"/>
            <a:ext cx="4426148" cy="337305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Rectangle 3"/>
          <p:cNvSpPr>
            <a:spLocks noGrp="1" noChangeArrowheads="1"/>
          </p:cNvSpPr>
          <p:nvPr>
            <p:ph type="body" idx="1"/>
          </p:nvPr>
        </p:nvSpPr>
        <p:spPr bwMode="auto">
          <a:xfrm>
            <a:off x="939106" y="4328584"/>
            <a:ext cx="4976813"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rPr>
              <a:t>Six key questions should be answered in the accident investigation and report: who, what, when, where, why, and how.  Thorough interviews with all involved are necessary.  The primary purpose of the  investigation is to prevent future occurrences.  Therefore, the results of the investigation should be used to initiate corrective action.</a:t>
            </a:r>
          </a:p>
          <a:p>
            <a:pPr eaLnBrk="1" hangingPunct="1">
              <a:spcBef>
                <a:spcPct val="0"/>
              </a:spcBef>
            </a:pPr>
            <a:endParaRPr lang="en-US" smtClean="0">
              <a:latin typeface="Arial" charset="0"/>
            </a:endParaRPr>
          </a:p>
          <a:p>
            <a:pPr eaLnBrk="1" hangingPunct="1">
              <a:spcBef>
                <a:spcPct val="0"/>
              </a:spcBef>
            </a:pPr>
            <a:r>
              <a:rPr lang="en-US" smtClean="0">
                <a:latin typeface="Arial" charset="0"/>
              </a:rPr>
              <a:t>Review of the OSHA injury and illness forms is the most common form of pattern analysis, but other records of hazards can be analyzed for patterns. Examples are inspection records, workers</a:t>
            </a:r>
            <a:r>
              <a:rPr lang="en-US" smtClean="0"/>
              <a:t>’</a:t>
            </a:r>
            <a:r>
              <a:rPr lang="en-US" smtClean="0">
                <a:latin typeface="Arial" charset="0"/>
              </a:rPr>
              <a:t> compensation claims, and employee hazard reporting records.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bwMode="auto">
          <a:xfrm>
            <a:off x="1215927" y="712108"/>
            <a:ext cx="4426148" cy="337305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noChangeArrowheads="1"/>
          </p:cNvSpPr>
          <p:nvPr>
            <p:ph type="body" idx="1"/>
          </p:nvPr>
        </p:nvSpPr>
        <p:spPr bwMode="auto">
          <a:xfrm>
            <a:off x="939107" y="4328584"/>
            <a:ext cx="5080992"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latin typeface="Arial" charset="0"/>
              </a:rPr>
              <a:t>OSHA Safety &amp; Health Management Systems eCat</a:t>
            </a:r>
          </a:p>
          <a:p>
            <a:pPr eaLnBrk="1" hangingPunct="1">
              <a:spcBef>
                <a:spcPct val="0"/>
              </a:spcBef>
            </a:pPr>
            <a:r>
              <a:rPr lang="en-US" smtClean="0">
                <a:latin typeface="Arial" charset="0"/>
              </a:rPr>
              <a:t>This eCAT (electronic Compliance Assistance Tool) will help you review and evaluate key aspects of your Safety and Health Program, if you have one. If you do not have one, it could help you think about elements of a good program. It is straightforward and very easy to use.</a:t>
            </a:r>
          </a:p>
          <a:p>
            <a:pPr eaLnBrk="1" hangingPunct="1">
              <a:spcBef>
                <a:spcPct val="0"/>
              </a:spcBef>
            </a:pPr>
            <a:endParaRPr lang="en-US" smtClean="0">
              <a:latin typeface="Arial" charset="0"/>
            </a:endParaRPr>
          </a:p>
          <a:p>
            <a:pPr eaLnBrk="1" hangingPunct="1">
              <a:spcBef>
                <a:spcPct val="0"/>
              </a:spcBef>
            </a:pPr>
            <a:r>
              <a:rPr lang="en-US" smtClean="0">
                <a:latin typeface="Arial" charset="0"/>
              </a:rPr>
              <a:t>OSHA invites you to try out this tool, and welcomes your comments and suggestions.</a:t>
            </a:r>
          </a:p>
          <a:p>
            <a:pPr eaLnBrk="1" hangingPunct="1">
              <a:spcBef>
                <a:spcPct val="0"/>
              </a:spcBef>
            </a:pPr>
            <a:r>
              <a:rPr lang="en-US" u="sng" smtClean="0">
                <a:latin typeface="Arial" charset="0"/>
              </a:rPr>
              <a:t>http://www.osha-slc.gov/SLTC/safetyhealth_ecat/index.html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F1136CD7-FDAE-4E16-9E8C-F124D0939A21}" type="slidenum">
              <a:rPr lang="en-US">
                <a:solidFill>
                  <a:srgbClr val="000000"/>
                </a:solidFill>
              </a:rPr>
              <a:pPr eaLnBrk="1" hangingPunct="1"/>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181100" y="712788"/>
            <a:ext cx="4495800" cy="3371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Rectangle 3"/>
          <p:cNvSpPr>
            <a:spLocks noGrp="1" noChangeArrowheads="1"/>
          </p:cNvSpPr>
          <p:nvPr>
            <p:ph type="body" idx="1"/>
          </p:nvPr>
        </p:nvSpPr>
        <p:spPr bwMode="auto">
          <a:xfrm>
            <a:off x="939106" y="4328584"/>
            <a:ext cx="4976813"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latin typeface="Arial" charset="0"/>
              </a:rPr>
              <a:t>Engineering controls</a:t>
            </a:r>
            <a:r>
              <a:rPr lang="en-US" smtClean="0">
                <a:latin typeface="Arial" charset="0"/>
              </a:rPr>
              <a:t>  Where feasible and appropriate, the first and best strategy is to control the hazard at its source. Engineering controls do this, unlike other controls that generally focus on the employee exposed to the hazard. The basic concept is that the work environment and the job itself should be designed to eliminate hazards or reduce exposure to hazards.</a:t>
            </a:r>
          </a:p>
          <a:p>
            <a:pPr eaLnBrk="1" hangingPunct="1">
              <a:spcBef>
                <a:spcPct val="0"/>
              </a:spcBef>
            </a:pPr>
            <a:endParaRPr lang="en-US" smtClean="0">
              <a:latin typeface="Arial" charset="0"/>
            </a:endParaRPr>
          </a:p>
          <a:p>
            <a:pPr eaLnBrk="1" hangingPunct="1">
              <a:spcBef>
                <a:spcPct val="0"/>
              </a:spcBef>
            </a:pPr>
            <a:r>
              <a:rPr lang="en-US" u="sng" smtClean="0">
                <a:latin typeface="Arial" charset="0"/>
              </a:rPr>
              <a:t>Administrative Controls</a:t>
            </a:r>
            <a:r>
              <a:rPr lang="en-US" smtClean="0">
                <a:latin typeface="Arial" charset="0"/>
              </a:rPr>
              <a:t>  Includes exercise breaks and rotation of workers. These types of controls are normally used in conjunction with other controls.</a:t>
            </a:r>
          </a:p>
          <a:p>
            <a:pPr eaLnBrk="1" hangingPunct="1">
              <a:spcBef>
                <a:spcPct val="0"/>
              </a:spcBef>
            </a:pPr>
            <a:endParaRPr lang="en-US" u="sng" smtClean="0">
              <a:latin typeface="Arial" charset="0"/>
            </a:endParaRPr>
          </a:p>
          <a:p>
            <a:pPr eaLnBrk="1" hangingPunct="1">
              <a:spcBef>
                <a:spcPct val="0"/>
              </a:spcBef>
            </a:pPr>
            <a:r>
              <a:rPr lang="en-US" u="sng" smtClean="0">
                <a:latin typeface="Arial" charset="0"/>
              </a:rPr>
              <a:t>Personal Protective Equipment</a:t>
            </a:r>
            <a:r>
              <a:rPr lang="en-US" smtClean="0">
                <a:latin typeface="Arial" charset="0"/>
              </a:rPr>
              <a:t>  PPE is a supplementary method of control via clothing or equipment when hazard exposure cannot be engineered completely out, and when other forms of control cannot provide sufficient additional protection.  Remember, PPE is the last level of control!</a:t>
            </a:r>
          </a:p>
          <a:p>
            <a:pPr eaLnBrk="1" hangingPunct="1">
              <a:spcBef>
                <a:spcPct val="0"/>
              </a:spcBef>
            </a:pPr>
            <a:endParaRPr lang="en-US" smtClean="0">
              <a:latin typeface="Arial" charset="0"/>
            </a:endParaRPr>
          </a:p>
          <a:p>
            <a:pPr eaLnBrk="1" hangingPunct="1">
              <a:spcBef>
                <a:spcPct val="0"/>
              </a:spcBef>
            </a:pPr>
            <a:r>
              <a:rPr lang="en-US" u="sng" smtClean="0">
                <a:latin typeface="Arial" charset="0"/>
              </a:rPr>
              <a:t>Safe Work Practices</a:t>
            </a:r>
            <a:r>
              <a:rPr lang="en-US" smtClean="0">
                <a:latin typeface="Arial" charset="0"/>
              </a:rPr>
              <a:t>  Include your company</a:t>
            </a:r>
            <a:r>
              <a:rPr lang="en-US" smtClean="0"/>
              <a:t>’</a:t>
            </a:r>
            <a:r>
              <a:rPr lang="en-US" smtClean="0">
                <a:latin typeface="Arial" charset="0"/>
              </a:rPr>
              <a:t>s general workplace rules and other operation-specific rules.  For example, even when a hazard is enclosed, exposure can occur when maintenance is necessary.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4EC5AE6D-6168-4E4C-B010-6DAEE0DB1249}" type="slidenum">
              <a:rPr lang="en-US">
                <a:solidFill>
                  <a:srgbClr val="000000"/>
                </a:solidFill>
              </a:rPr>
              <a:pPr eaLnBrk="1" hangingPunct="1"/>
              <a:t>26</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endParaRPr lang="en-US">
              <a:solidFill>
                <a:prstClr val="black"/>
              </a:solidFill>
            </a:endParaRPr>
          </a:p>
        </p:txBody>
      </p:sp>
      <p:sp>
        <p:nvSpPr>
          <p:cNvPr id="2099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F1D10BD4-2766-4889-A81D-7BEAD8339FDE}" type="slidenum">
              <a:rPr lang="en-US">
                <a:solidFill>
                  <a:prstClr val="black"/>
                </a:solidFill>
              </a:rPr>
              <a:pPr eaLnBrk="1" hangingPunct="1"/>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endParaRPr lang="en-US">
              <a:solidFill>
                <a:prstClr val="black"/>
              </a:solidFill>
            </a:endParaRPr>
          </a:p>
        </p:txBody>
      </p:sp>
      <p:sp>
        <p:nvSpPr>
          <p:cNvPr id="2109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D7E1F23D-9968-4F4B-B8B4-9489426D6572}" type="slidenum">
              <a:rPr lang="en-US">
                <a:solidFill>
                  <a:prstClr val="black"/>
                </a:solidFill>
              </a:rPr>
              <a:pPr eaLnBrk="1" hangingPunct="1"/>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1D9DE30E-11D7-43A5-9C40-442BB81E2F31}" type="slidenum">
              <a:rPr lang="en-US">
                <a:solidFill>
                  <a:srgbClr val="000000"/>
                </a:solidFill>
              </a:rPr>
              <a:pPr eaLnBrk="1" hangingPunct="1"/>
              <a:t>6</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50E7CC3F-023C-4D42-B78D-ED316DCA6DB7}" type="slidenum">
              <a:rPr lang="en-US">
                <a:solidFill>
                  <a:srgbClr val="000000"/>
                </a:solidFill>
              </a:rPr>
              <a:pPr eaLnBrk="1" hangingPunct="1"/>
              <a:t>9</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4EA9717A-056D-4BAD-9506-6EEEEAE9E992}" type="slidenum">
              <a:rPr lang="en-US">
                <a:solidFill>
                  <a:srgbClr val="000000"/>
                </a:solidFill>
              </a:rPr>
              <a:pPr eaLnBrk="1" hangingPunct="1"/>
              <a:t>10</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xfrm>
            <a:off x="1215927" y="712108"/>
            <a:ext cx="4426148" cy="337305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p:cNvSpPr>
            <a:spLocks noGrp="1" noChangeArrowheads="1"/>
          </p:cNvSpPr>
          <p:nvPr>
            <p:ph type="body" idx="1"/>
          </p:nvPr>
        </p:nvSpPr>
        <p:spPr bwMode="auto">
          <a:xfrm>
            <a:off x="939106" y="4328584"/>
            <a:ext cx="4976813"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300">
                <a:latin typeface="Arial" charset="0"/>
              </a:rPr>
              <a:t>This presentation is designed to assist trainers conducting OSHA 10-hour General Industry outreach training for workers.  Since workers are the target audience, this presentation emphasizes hazard identification, avoidance, and control </a:t>
            </a:r>
            <a:r>
              <a:rPr lang="en-US" sz="1300"/>
              <a:t>–</a:t>
            </a:r>
            <a:r>
              <a:rPr lang="en-US" sz="1300">
                <a:latin typeface="Arial" charset="0"/>
              </a:rPr>
              <a:t> not standards.  No attempt has been made to treat the topic exhaustively.  It is essential that trainers tailor their presentations to the needs and understanding of their audience.</a:t>
            </a:r>
          </a:p>
          <a:p>
            <a:pPr eaLnBrk="1" hangingPunct="1">
              <a:spcBef>
                <a:spcPct val="0"/>
              </a:spcBef>
            </a:pPr>
            <a:endParaRPr lang="en-US" sz="1300">
              <a:latin typeface="Arial" charset="0"/>
            </a:endParaRPr>
          </a:p>
          <a:p>
            <a:pPr eaLnBrk="1" hangingPunct="1">
              <a:spcBef>
                <a:spcPct val="0"/>
              </a:spcBef>
            </a:pPr>
            <a:r>
              <a:rPr lang="en-US" sz="1300">
                <a:latin typeface="Arial" charset="0"/>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pPr eaLnBrk="1" hangingPunct="1">
              <a:spcBef>
                <a:spcPct val="0"/>
              </a:spcBef>
            </a:pP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26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endParaRPr lang="en-US">
              <a:solidFill>
                <a:prstClr val="black"/>
              </a:solidFill>
            </a:endParaRPr>
          </a:p>
        </p:txBody>
      </p:sp>
      <p:sp>
        <p:nvSpPr>
          <p:cNvPr id="2426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02756" indent="-270291" eaLnBrk="0" hangingPunct="0">
              <a:defRPr>
                <a:solidFill>
                  <a:schemeClr val="tx1"/>
                </a:solidFill>
                <a:latin typeface="Arial" charset="0"/>
              </a:defRPr>
            </a:lvl2pPr>
            <a:lvl3pPr marL="1081164" indent="-216233" eaLnBrk="0" hangingPunct="0">
              <a:defRPr>
                <a:solidFill>
                  <a:schemeClr val="tx1"/>
                </a:solidFill>
                <a:latin typeface="Arial" charset="0"/>
              </a:defRPr>
            </a:lvl3pPr>
            <a:lvl4pPr marL="1513629" indent="-216233" eaLnBrk="0" hangingPunct="0">
              <a:defRPr>
                <a:solidFill>
                  <a:schemeClr val="tx1"/>
                </a:solidFill>
                <a:latin typeface="Arial" charset="0"/>
              </a:defRPr>
            </a:lvl4pPr>
            <a:lvl5pPr marL="1946095" indent="-216233" eaLnBrk="0" hangingPunct="0">
              <a:defRPr>
                <a:solidFill>
                  <a:schemeClr val="tx1"/>
                </a:solidFill>
                <a:latin typeface="Arial" charset="0"/>
              </a:defRPr>
            </a:lvl5pPr>
            <a:lvl6pPr marL="2378560" indent="-216233" eaLnBrk="0" fontAlgn="base" hangingPunct="0">
              <a:spcBef>
                <a:spcPct val="0"/>
              </a:spcBef>
              <a:spcAft>
                <a:spcPct val="0"/>
              </a:spcAft>
              <a:defRPr>
                <a:solidFill>
                  <a:schemeClr val="tx1"/>
                </a:solidFill>
                <a:latin typeface="Arial" charset="0"/>
              </a:defRPr>
            </a:lvl6pPr>
            <a:lvl7pPr marL="2811026" indent="-216233" eaLnBrk="0" fontAlgn="base" hangingPunct="0">
              <a:spcBef>
                <a:spcPct val="0"/>
              </a:spcBef>
              <a:spcAft>
                <a:spcPct val="0"/>
              </a:spcAft>
              <a:defRPr>
                <a:solidFill>
                  <a:schemeClr val="tx1"/>
                </a:solidFill>
                <a:latin typeface="Arial" charset="0"/>
              </a:defRPr>
            </a:lvl7pPr>
            <a:lvl8pPr marL="3243491" indent="-216233" eaLnBrk="0" fontAlgn="base" hangingPunct="0">
              <a:spcBef>
                <a:spcPct val="0"/>
              </a:spcBef>
              <a:spcAft>
                <a:spcPct val="0"/>
              </a:spcAft>
              <a:defRPr>
                <a:solidFill>
                  <a:schemeClr val="tx1"/>
                </a:solidFill>
                <a:latin typeface="Arial" charset="0"/>
              </a:defRPr>
            </a:lvl8pPr>
            <a:lvl9pPr marL="3675957" indent="-216233" eaLnBrk="0" fontAlgn="base" hangingPunct="0">
              <a:spcBef>
                <a:spcPct val="0"/>
              </a:spcBef>
              <a:spcAft>
                <a:spcPct val="0"/>
              </a:spcAft>
              <a:defRPr>
                <a:solidFill>
                  <a:schemeClr val="tx1"/>
                </a:solidFill>
                <a:latin typeface="Arial" charset="0"/>
              </a:defRPr>
            </a:lvl9pPr>
          </a:lstStyle>
          <a:p>
            <a:pPr eaLnBrk="1" hangingPunct="1"/>
            <a:fld id="{CE88E09F-EFD2-45B8-899D-DFF395A9599E}" type="slidenum">
              <a:rPr lang="en-US">
                <a:solidFill>
                  <a:prstClr val="black"/>
                </a:solidFill>
              </a:rPr>
              <a:pPr eaLnBrk="1" hangingPunct="1"/>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DA1BB5-46D7-42B1-8734-3191C57CC7E7}"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9E7204-1DCE-4628-99A1-514A21E1A71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6128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8657CC-E04F-4B80-B5F3-6561383B56CC}"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850A63-3C88-48D2-97DB-11850B41B21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8152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81E7E9-3918-4BCD-B591-DB28C6A2D441}"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4461B-B4D8-44C1-87F5-D0BCE58EEBD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30869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DA1BB5-46D7-42B1-8734-3191C57CC7E7}"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9E7204-1DCE-4628-99A1-514A21E1A71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02186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5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1C1412-615C-4E66-B97E-6B984FBD0F1A}"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744780-82E0-4836-B7B1-15F59C0E31D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5985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931238-124E-4C83-949F-1A43DA1BB4DE}"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02A6E8-2E38-4017-846B-F04458ADB9A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08276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5681F4-F3C2-465D-A8A4-888A7CE9CEB6}"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F00E19-F436-4C1A-B4FD-3E74A17579B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03464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458B72-FEC0-437D-973D-F7CE29969C20}" type="datetimeFigureOut">
              <a:rPr lang="en-US">
                <a:solidFill>
                  <a:prstClr val="white">
                    <a:tint val="75000"/>
                  </a:prstClr>
                </a:solidFill>
              </a:rPr>
              <a:pPr>
                <a:defRPr/>
              </a:pPr>
              <a:t>12/8/2011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855DE0D-3D66-4AB6-9F5E-0E93A139BEF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933740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C1B7BF-9B62-4D36-AF7E-53ADA385110A}" type="datetimeFigureOut">
              <a:rPr lang="en-US">
                <a:solidFill>
                  <a:prstClr val="white">
                    <a:tint val="75000"/>
                  </a:prstClr>
                </a:solidFill>
              </a:rPr>
              <a:pPr>
                <a:defRPr/>
              </a:pPr>
              <a:t>12/8/2011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600C44-8EDB-46BF-A40D-EE48AF608DE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6689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C4A5ED-8432-4A63-A104-71EC4C0042A3}" type="datetimeFigureOut">
              <a:rPr lang="en-US">
                <a:solidFill>
                  <a:prstClr val="white">
                    <a:tint val="75000"/>
                  </a:prstClr>
                </a:solidFill>
              </a:rPr>
              <a:pPr>
                <a:defRPr/>
              </a:pPr>
              <a:t>12/8/2011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3D0FCF-A1AD-4F9A-A739-804BCDFAD55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6357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C222D5-06C6-4345-A5A6-14A6F8C97335}"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777835-FB31-4657-A6E5-E681E27FF4C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854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5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500">
                <a:solidFill>
                  <a:schemeClr val="tx1"/>
                </a:solidFill>
              </a:defRPr>
            </a:lvl1pPr>
            <a:lvl2pPr>
              <a:defRPr sz="3500">
                <a:solidFill>
                  <a:schemeClr val="tx1"/>
                </a:solidFill>
              </a:defRPr>
            </a:lvl2pPr>
            <a:lvl3pPr>
              <a:defRPr sz="3500">
                <a:solidFill>
                  <a:schemeClr val="tx1"/>
                </a:solidFill>
              </a:defRPr>
            </a:lvl3pPr>
            <a:lvl4pPr>
              <a:defRPr sz="3500">
                <a:solidFill>
                  <a:schemeClr val="tx1"/>
                </a:solidFill>
              </a:defRPr>
            </a:lvl4pPr>
            <a:lvl5pPr>
              <a:defRPr sz="35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1C1412-615C-4E66-B97E-6B984FBD0F1A}"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744780-82E0-4836-B7B1-15F59C0E31D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82966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C6308F-AF32-47E9-8042-BC77DDDED345}"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FAD078-1CA7-4BE6-9B8C-90AEE2CA654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80511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8657CC-E04F-4B80-B5F3-6561383B56CC}"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850A63-3C88-48D2-97DB-11850B41B21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844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81E7E9-3918-4BCD-B591-DB28C6A2D441}"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C4461B-B4D8-44C1-87F5-D0BCE58EEBD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30190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5"/>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9839023-C702-4903-92D7-C08F31B1994C}"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453D63-5587-4D77-B97D-8FC1F32CF6D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398163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5"/>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00775C2B-8FE4-4677-AAE9-9CD99C8DB227}"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207347-12F4-41A7-A2DE-1D59FB5CF55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1246038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931238-124E-4C83-949F-1A43DA1BB4DE}"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02A6E8-2E38-4017-846B-F04458ADB9A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2224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5681F4-F3C2-465D-A8A4-888A7CE9CEB6}"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F00E19-F436-4C1A-B4FD-3E74A17579B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9597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458B72-FEC0-437D-973D-F7CE29969C20}" type="datetimeFigureOut">
              <a:rPr lang="en-US">
                <a:solidFill>
                  <a:prstClr val="white">
                    <a:tint val="75000"/>
                  </a:prstClr>
                </a:solidFill>
              </a:rPr>
              <a:pPr>
                <a:defRPr/>
              </a:pPr>
              <a:t>12/8/2011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855DE0D-3D66-4AB6-9F5E-0E93A139BEF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2047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C1B7BF-9B62-4D36-AF7E-53ADA385110A}" type="datetimeFigureOut">
              <a:rPr lang="en-US">
                <a:solidFill>
                  <a:prstClr val="white">
                    <a:tint val="75000"/>
                  </a:prstClr>
                </a:solidFill>
              </a:rPr>
              <a:pPr>
                <a:defRPr/>
              </a:pPr>
              <a:t>12/8/2011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C600C44-8EDB-46BF-A40D-EE48AF608DE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002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C4A5ED-8432-4A63-A104-71EC4C0042A3}" type="datetimeFigureOut">
              <a:rPr lang="en-US">
                <a:solidFill>
                  <a:prstClr val="white">
                    <a:tint val="75000"/>
                  </a:prstClr>
                </a:solidFill>
              </a:rPr>
              <a:pPr>
                <a:defRPr/>
              </a:pPr>
              <a:t>12/8/2011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3D0FCF-A1AD-4F9A-A739-804BCDFAD55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4526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C222D5-06C6-4345-A5A6-14A6F8C97335}"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A777835-FB31-4657-A6E5-E681E27FF4C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4828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C6308F-AF32-47E9-8042-BC77DDDED345}" type="datetimeFigureOut">
              <a:rPr lang="en-US">
                <a:solidFill>
                  <a:prstClr val="white">
                    <a:tint val="75000"/>
                  </a:prstClr>
                </a:solidFill>
              </a:rPr>
              <a:pPr>
                <a:defRPr/>
              </a:pPr>
              <a:t>12/8/2011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FAD078-1CA7-4BE6-9B8C-90AEE2CA654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614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00185E"/>
            </a:gs>
          </a:gsLst>
          <a:path path="rect">
            <a:fillToRect l="100000" t="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7" tIns="45693" rIns="91387" bIns="45693"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3" rIns="91387"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87" tIns="45693" rIns="91387" bIns="45693" rtlCol="0" anchor="ctr"/>
          <a:lstStyle>
            <a:lvl1pPr algn="l" fontAlgn="auto">
              <a:spcBef>
                <a:spcPts val="0"/>
              </a:spcBef>
              <a:spcAft>
                <a:spcPts val="0"/>
              </a:spcAft>
              <a:defRPr sz="1200">
                <a:solidFill>
                  <a:schemeClr val="tx1">
                    <a:tint val="75000"/>
                  </a:schemeClr>
                </a:solidFill>
                <a:latin typeface="+mn-lt"/>
              </a:defRPr>
            </a:lvl1pPr>
          </a:lstStyle>
          <a:p>
            <a:pPr>
              <a:defRPr/>
            </a:pPr>
            <a:fld id="{66406FD6-C935-4F2E-991D-C3BB4E19C8E7}"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87" tIns="45693" rIns="91387" bIns="45693"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87" tIns="45693" rIns="91387" bIns="45693" rtlCol="0" anchor="ctr"/>
          <a:lstStyle>
            <a:lvl1pPr algn="r" fontAlgn="auto">
              <a:spcBef>
                <a:spcPts val="0"/>
              </a:spcBef>
              <a:spcAft>
                <a:spcPts val="0"/>
              </a:spcAft>
              <a:defRPr sz="1200">
                <a:solidFill>
                  <a:schemeClr val="tx1">
                    <a:tint val="75000"/>
                  </a:schemeClr>
                </a:solidFill>
                <a:latin typeface="+mn-lt"/>
              </a:defRPr>
            </a:lvl1pPr>
          </a:lstStyle>
          <a:p>
            <a:pPr>
              <a:defRPr/>
            </a:pPr>
            <a:fld id="{B66DA131-E508-4E0F-A6C2-DECEEA5394A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530813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b="1" kern="120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vl2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2pPr>
      <a:lvl3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3pPr>
      <a:lvl4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4pPr>
      <a:lvl5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5pPr>
      <a:lvl6pPr marL="456933" algn="l" rtl="0" fontAlgn="base">
        <a:spcBef>
          <a:spcPct val="0"/>
        </a:spcBef>
        <a:spcAft>
          <a:spcPct val="0"/>
        </a:spcAft>
        <a:defRPr sz="4400" b="1">
          <a:solidFill>
            <a:srgbClr val="FFFF00"/>
          </a:solidFill>
          <a:latin typeface="Times New Roman" pitchFamily="18" charset="0"/>
          <a:cs typeface="Times New Roman" pitchFamily="18" charset="0"/>
        </a:defRPr>
      </a:lvl6pPr>
      <a:lvl7pPr marL="913865" algn="l" rtl="0" fontAlgn="base">
        <a:spcBef>
          <a:spcPct val="0"/>
        </a:spcBef>
        <a:spcAft>
          <a:spcPct val="0"/>
        </a:spcAft>
        <a:defRPr sz="4400" b="1">
          <a:solidFill>
            <a:srgbClr val="FFFF00"/>
          </a:solidFill>
          <a:latin typeface="Times New Roman" pitchFamily="18" charset="0"/>
          <a:cs typeface="Times New Roman" pitchFamily="18" charset="0"/>
        </a:defRPr>
      </a:lvl7pPr>
      <a:lvl8pPr marL="1370799" algn="l" rtl="0" fontAlgn="base">
        <a:spcBef>
          <a:spcPct val="0"/>
        </a:spcBef>
        <a:spcAft>
          <a:spcPct val="0"/>
        </a:spcAft>
        <a:defRPr sz="4400" b="1">
          <a:solidFill>
            <a:srgbClr val="FFFF00"/>
          </a:solidFill>
          <a:latin typeface="Times New Roman" pitchFamily="18" charset="0"/>
          <a:cs typeface="Times New Roman" pitchFamily="18" charset="0"/>
        </a:defRPr>
      </a:lvl8pPr>
      <a:lvl9pPr marL="1827731" algn="l" rtl="0" fontAlgn="base">
        <a:spcBef>
          <a:spcPct val="0"/>
        </a:spcBef>
        <a:spcAft>
          <a:spcPct val="0"/>
        </a:spcAft>
        <a:defRPr sz="4400" b="1">
          <a:solidFill>
            <a:srgbClr val="FFFF00"/>
          </a:solidFill>
          <a:latin typeface="Times New Roman" pitchFamily="18" charset="0"/>
          <a:cs typeface="Times New Roman" pitchFamily="18" charset="0"/>
        </a:defRPr>
      </a:lvl9pPr>
    </p:titleStyle>
    <p:bodyStyle>
      <a:lvl1pPr marL="341313" indent="-341313" algn="l" rtl="0" eaLnBrk="0" fontAlgn="base" hangingPunct="0">
        <a:spcBef>
          <a:spcPct val="20000"/>
        </a:spcBef>
        <a:spcAft>
          <a:spcPct val="0"/>
        </a:spcAft>
        <a:buChar char="•"/>
        <a:defRPr sz="3200" b="1" kern="1200">
          <a:solidFill>
            <a:schemeClr val="bg1"/>
          </a:solidFill>
          <a:latin typeface="Times New Roman" pitchFamily="18" charset="0"/>
          <a:ea typeface="+mn-ea"/>
          <a:cs typeface="Times New Roman" pitchFamily="18" charset="0"/>
        </a:defRPr>
      </a:lvl1pPr>
      <a:lvl2pPr marL="741363" indent="-284163" algn="l" rtl="0" eaLnBrk="0" fontAlgn="base" hangingPunct="0">
        <a:spcBef>
          <a:spcPct val="20000"/>
        </a:spcBef>
        <a:spcAft>
          <a:spcPct val="0"/>
        </a:spcAft>
        <a:buChar char="–"/>
        <a:defRPr sz="2800" b="1" kern="1200">
          <a:solidFill>
            <a:schemeClr val="bg1"/>
          </a:solidFill>
          <a:latin typeface="Times New Roman" pitchFamily="18" charset="0"/>
          <a:ea typeface="+mn-ea"/>
          <a:cs typeface="Times New Roman" pitchFamily="18" charset="0"/>
        </a:defRPr>
      </a:lvl2pPr>
      <a:lvl3pPr marL="1141413" indent="-227013" algn="l" rtl="0" eaLnBrk="0" fontAlgn="base" hangingPunct="0">
        <a:spcBef>
          <a:spcPct val="20000"/>
        </a:spcBef>
        <a:spcAft>
          <a:spcPct val="0"/>
        </a:spcAft>
        <a:buChar char="•"/>
        <a:defRPr sz="2400" b="1" kern="1200">
          <a:solidFill>
            <a:schemeClr val="bg1"/>
          </a:solidFill>
          <a:latin typeface="Times New Roman" pitchFamily="18" charset="0"/>
          <a:ea typeface="+mn-ea"/>
          <a:cs typeface="Times New Roman" pitchFamily="18" charset="0"/>
        </a:defRPr>
      </a:lvl3pPr>
      <a:lvl4pPr marL="1598613" indent="-227013" algn="l" rtl="0" eaLnBrk="0" fontAlgn="base" hangingPunct="0">
        <a:spcBef>
          <a:spcPct val="20000"/>
        </a:spcBef>
        <a:spcAft>
          <a:spcPct val="0"/>
        </a:spcAft>
        <a:buChar char="–"/>
        <a:defRPr sz="2000" b="1" kern="1200">
          <a:solidFill>
            <a:schemeClr val="bg1"/>
          </a:solidFill>
          <a:latin typeface="Times New Roman" pitchFamily="18" charset="0"/>
          <a:ea typeface="+mn-ea"/>
          <a:cs typeface="Times New Roman" pitchFamily="18" charset="0"/>
        </a:defRPr>
      </a:lvl4pPr>
      <a:lvl5pPr marL="2055813" indent="-227013" algn="l" rtl="0" eaLnBrk="0" fontAlgn="base" hangingPunct="0">
        <a:spcBef>
          <a:spcPct val="20000"/>
        </a:spcBef>
        <a:spcAft>
          <a:spcPct val="0"/>
        </a:spcAft>
        <a:buChar char="»"/>
        <a:defRPr sz="2000" b="1" kern="1200">
          <a:solidFill>
            <a:schemeClr val="bg1"/>
          </a:solidFill>
          <a:latin typeface="Times New Roman" pitchFamily="18" charset="0"/>
          <a:ea typeface="+mn-ea"/>
          <a:cs typeface="Times New Roman" pitchFamily="18"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00185E"/>
            </a:gs>
          </a:gsLst>
          <a:path path="rect">
            <a:fillToRect l="100000" t="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7" tIns="45693" rIns="91387" bIns="45693"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3" rIns="91387"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87" tIns="45693" rIns="91387" bIns="45693" rtlCol="0" anchor="ctr"/>
          <a:lstStyle>
            <a:lvl1pPr algn="l" fontAlgn="auto">
              <a:spcBef>
                <a:spcPts val="0"/>
              </a:spcBef>
              <a:spcAft>
                <a:spcPts val="0"/>
              </a:spcAft>
              <a:defRPr sz="1200">
                <a:solidFill>
                  <a:schemeClr val="tx1">
                    <a:tint val="75000"/>
                  </a:schemeClr>
                </a:solidFill>
                <a:latin typeface="+mn-lt"/>
              </a:defRPr>
            </a:lvl1pPr>
          </a:lstStyle>
          <a:p>
            <a:pPr>
              <a:defRPr/>
            </a:pPr>
            <a:fld id="{66406FD6-C935-4F2E-991D-C3BB4E19C8E7}" type="datetimeFigureOut">
              <a:rPr lang="en-US">
                <a:solidFill>
                  <a:prstClr val="white">
                    <a:tint val="75000"/>
                  </a:prstClr>
                </a:solidFill>
              </a:rPr>
              <a:pPr>
                <a:defRPr/>
              </a:pPr>
              <a:t>12/8/2011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87" tIns="45693" rIns="91387" bIns="45693"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87" tIns="45693" rIns="91387" bIns="45693" rtlCol="0" anchor="ctr"/>
          <a:lstStyle>
            <a:lvl1pPr algn="r" fontAlgn="auto">
              <a:spcBef>
                <a:spcPts val="0"/>
              </a:spcBef>
              <a:spcAft>
                <a:spcPts val="0"/>
              </a:spcAft>
              <a:defRPr sz="1200">
                <a:solidFill>
                  <a:schemeClr val="tx1">
                    <a:tint val="75000"/>
                  </a:schemeClr>
                </a:solidFill>
                <a:latin typeface="+mn-lt"/>
              </a:defRPr>
            </a:lvl1pPr>
          </a:lstStyle>
          <a:p>
            <a:pPr>
              <a:defRPr/>
            </a:pPr>
            <a:fld id="{B66DA131-E508-4E0F-A6C2-DECEEA5394A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506245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4400" b="1" kern="120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vl2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2pPr>
      <a:lvl3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3pPr>
      <a:lvl4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4pPr>
      <a:lvl5pPr algn="l" rtl="0" eaLnBrk="0" fontAlgn="base" hangingPunct="0">
        <a:spcBef>
          <a:spcPct val="0"/>
        </a:spcBef>
        <a:spcAft>
          <a:spcPct val="0"/>
        </a:spcAft>
        <a:defRPr sz="4400" b="1">
          <a:solidFill>
            <a:srgbClr val="FFFF00"/>
          </a:solidFill>
          <a:latin typeface="Times New Roman" pitchFamily="18" charset="0"/>
          <a:cs typeface="Times New Roman" pitchFamily="18" charset="0"/>
        </a:defRPr>
      </a:lvl5pPr>
      <a:lvl6pPr marL="456933" algn="l" rtl="0" fontAlgn="base">
        <a:spcBef>
          <a:spcPct val="0"/>
        </a:spcBef>
        <a:spcAft>
          <a:spcPct val="0"/>
        </a:spcAft>
        <a:defRPr sz="4400" b="1">
          <a:solidFill>
            <a:srgbClr val="FFFF00"/>
          </a:solidFill>
          <a:latin typeface="Times New Roman" pitchFamily="18" charset="0"/>
          <a:cs typeface="Times New Roman" pitchFamily="18" charset="0"/>
        </a:defRPr>
      </a:lvl6pPr>
      <a:lvl7pPr marL="913865" algn="l" rtl="0" fontAlgn="base">
        <a:spcBef>
          <a:spcPct val="0"/>
        </a:spcBef>
        <a:spcAft>
          <a:spcPct val="0"/>
        </a:spcAft>
        <a:defRPr sz="4400" b="1">
          <a:solidFill>
            <a:srgbClr val="FFFF00"/>
          </a:solidFill>
          <a:latin typeface="Times New Roman" pitchFamily="18" charset="0"/>
          <a:cs typeface="Times New Roman" pitchFamily="18" charset="0"/>
        </a:defRPr>
      </a:lvl7pPr>
      <a:lvl8pPr marL="1370799" algn="l" rtl="0" fontAlgn="base">
        <a:spcBef>
          <a:spcPct val="0"/>
        </a:spcBef>
        <a:spcAft>
          <a:spcPct val="0"/>
        </a:spcAft>
        <a:defRPr sz="4400" b="1">
          <a:solidFill>
            <a:srgbClr val="FFFF00"/>
          </a:solidFill>
          <a:latin typeface="Times New Roman" pitchFamily="18" charset="0"/>
          <a:cs typeface="Times New Roman" pitchFamily="18" charset="0"/>
        </a:defRPr>
      </a:lvl8pPr>
      <a:lvl9pPr marL="1827731" algn="l" rtl="0" fontAlgn="base">
        <a:spcBef>
          <a:spcPct val="0"/>
        </a:spcBef>
        <a:spcAft>
          <a:spcPct val="0"/>
        </a:spcAft>
        <a:defRPr sz="4400" b="1">
          <a:solidFill>
            <a:srgbClr val="FFFF00"/>
          </a:solidFill>
          <a:latin typeface="Times New Roman" pitchFamily="18" charset="0"/>
          <a:cs typeface="Times New Roman" pitchFamily="18" charset="0"/>
        </a:defRPr>
      </a:lvl9pPr>
    </p:titleStyle>
    <p:bodyStyle>
      <a:lvl1pPr marL="341313" indent="-341313" algn="l" rtl="0" eaLnBrk="0" fontAlgn="base" hangingPunct="0">
        <a:spcBef>
          <a:spcPct val="20000"/>
        </a:spcBef>
        <a:spcAft>
          <a:spcPct val="0"/>
        </a:spcAft>
        <a:buChar char="•"/>
        <a:defRPr sz="3200" b="1" kern="1200">
          <a:solidFill>
            <a:schemeClr val="bg1"/>
          </a:solidFill>
          <a:latin typeface="Times New Roman" pitchFamily="18" charset="0"/>
          <a:ea typeface="+mn-ea"/>
          <a:cs typeface="Times New Roman" pitchFamily="18" charset="0"/>
        </a:defRPr>
      </a:lvl1pPr>
      <a:lvl2pPr marL="741363" indent="-284163" algn="l" rtl="0" eaLnBrk="0" fontAlgn="base" hangingPunct="0">
        <a:spcBef>
          <a:spcPct val="20000"/>
        </a:spcBef>
        <a:spcAft>
          <a:spcPct val="0"/>
        </a:spcAft>
        <a:buChar char="–"/>
        <a:defRPr sz="2800" b="1" kern="1200">
          <a:solidFill>
            <a:schemeClr val="bg1"/>
          </a:solidFill>
          <a:latin typeface="Times New Roman" pitchFamily="18" charset="0"/>
          <a:ea typeface="+mn-ea"/>
          <a:cs typeface="Times New Roman" pitchFamily="18" charset="0"/>
        </a:defRPr>
      </a:lvl2pPr>
      <a:lvl3pPr marL="1141413" indent="-227013" algn="l" rtl="0" eaLnBrk="0" fontAlgn="base" hangingPunct="0">
        <a:spcBef>
          <a:spcPct val="20000"/>
        </a:spcBef>
        <a:spcAft>
          <a:spcPct val="0"/>
        </a:spcAft>
        <a:buChar char="•"/>
        <a:defRPr sz="2400" b="1" kern="1200">
          <a:solidFill>
            <a:schemeClr val="bg1"/>
          </a:solidFill>
          <a:latin typeface="Times New Roman" pitchFamily="18" charset="0"/>
          <a:ea typeface="+mn-ea"/>
          <a:cs typeface="Times New Roman" pitchFamily="18" charset="0"/>
        </a:defRPr>
      </a:lvl3pPr>
      <a:lvl4pPr marL="1598613" indent="-227013" algn="l" rtl="0" eaLnBrk="0" fontAlgn="base" hangingPunct="0">
        <a:spcBef>
          <a:spcPct val="20000"/>
        </a:spcBef>
        <a:spcAft>
          <a:spcPct val="0"/>
        </a:spcAft>
        <a:buChar char="–"/>
        <a:defRPr sz="2000" b="1" kern="1200">
          <a:solidFill>
            <a:schemeClr val="bg1"/>
          </a:solidFill>
          <a:latin typeface="Times New Roman" pitchFamily="18" charset="0"/>
          <a:ea typeface="+mn-ea"/>
          <a:cs typeface="Times New Roman" pitchFamily="18" charset="0"/>
        </a:defRPr>
      </a:lvl4pPr>
      <a:lvl5pPr marL="2055813" indent="-227013" algn="l" rtl="0" eaLnBrk="0" fontAlgn="base" hangingPunct="0">
        <a:spcBef>
          <a:spcPct val="20000"/>
        </a:spcBef>
        <a:spcAft>
          <a:spcPct val="0"/>
        </a:spcAft>
        <a:buChar char="»"/>
        <a:defRPr sz="2000" b="1" kern="1200">
          <a:solidFill>
            <a:schemeClr val="bg1"/>
          </a:solidFill>
          <a:latin typeface="Times New Roman" pitchFamily="18" charset="0"/>
          <a:ea typeface="+mn-ea"/>
          <a:cs typeface="Times New Roman" pitchFamily="18"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osha.gov/dep/fatcat/fatcat_weekly_rpt_10082011.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8.xml"/><Relationship Id="rId7"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2.bin"/><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5.bin"/><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4"/>
          <p:cNvGraphicFramePr>
            <a:graphicFrameLocks noChangeAspect="1"/>
          </p:cNvGraphicFramePr>
          <p:nvPr/>
        </p:nvGraphicFramePr>
        <p:xfrm>
          <a:off x="3146425" y="2362200"/>
          <a:ext cx="2797175" cy="2141538"/>
        </p:xfrm>
        <a:graphic>
          <a:graphicData uri="http://schemas.openxmlformats.org/presentationml/2006/ole">
            <mc:AlternateContent xmlns:mc="http://schemas.openxmlformats.org/markup-compatibility/2006">
              <mc:Choice xmlns:v="urn:schemas-microsoft-com:vml" Requires="v">
                <p:oleObj spid="_x0000_s1034" name="Clip" r:id="rId4" imgW="4528242" imgH="3468986" progId="MS_ClipArt_Gallery.5">
                  <p:embed/>
                </p:oleObj>
              </mc:Choice>
              <mc:Fallback>
                <p:oleObj name="Clip" r:id="rId4" imgW="4528242" imgH="3468986"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425" y="2362200"/>
                        <a:ext cx="2797175"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3731" name="Picture 5" descr="C:\Documents and Settings\hopkinsr\My Documents\TRACE\MAHanna\Tampa\Disk-6\MVC-003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idx="4294967295"/>
          </p:nvPr>
        </p:nvSpPr>
        <p:spPr>
          <a:xfrm>
            <a:off x="0" y="304800"/>
            <a:ext cx="9144000" cy="1143000"/>
          </a:xfrm>
        </p:spPr>
        <p:txBody>
          <a:bodyPr>
            <a:noAutofit/>
          </a:bodyPr>
          <a:lstStyle/>
          <a:p>
            <a:pPr>
              <a:defRPr/>
            </a:pPr>
            <a:r>
              <a:rPr lang="en-US" sz="4500" dirty="0" smtClean="0"/>
              <a:t>Managing Safety and Health, 	</a:t>
            </a:r>
            <a:r>
              <a:rPr lang="en-US" sz="3500" dirty="0" smtClean="0"/>
              <a:t>Overview</a:t>
            </a:r>
          </a:p>
        </p:txBody>
      </p:sp>
      <p:sp>
        <p:nvSpPr>
          <p:cNvPr id="9" name="TextBox 8"/>
          <p:cNvSpPr txBox="1"/>
          <p:nvPr/>
        </p:nvSpPr>
        <p:spPr>
          <a:xfrm>
            <a:off x="304800" y="5581650"/>
            <a:ext cx="5408425" cy="923275"/>
          </a:xfrm>
          <a:prstGeom prst="rect">
            <a:avLst/>
          </a:prstGeom>
          <a:noFill/>
        </p:spPr>
        <p:txBody>
          <a:bodyPr wrap="none" lIns="91387" tIns="45693" rIns="91387" bIns="45693">
            <a:spAutoFit/>
          </a:bodyPr>
          <a:lstStyle/>
          <a:p>
            <a:pPr fontAlgn="base">
              <a:spcBef>
                <a:spcPct val="0"/>
              </a:spcBef>
              <a:spcAft>
                <a:spcPct val="0"/>
              </a:spcAft>
              <a:defRPr/>
            </a:pPr>
            <a:r>
              <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Ron Hopkins, CFPS, CFEI</a:t>
            </a:r>
          </a:p>
          <a:p>
            <a:pPr fontAlgn="base">
              <a:spcBef>
                <a:spcPct val="0"/>
              </a:spcBef>
              <a:spcAft>
                <a:spcPct val="0"/>
              </a:spcAft>
              <a:defRPr/>
            </a:pPr>
            <a:r>
              <a:rPr lang="en-US"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TRACE Fire Protection and Safety Consultants. Ltd.</a:t>
            </a:r>
          </a:p>
          <a:p>
            <a:pPr fontAlgn="base">
              <a:spcBef>
                <a:spcPct val="0"/>
              </a:spcBef>
              <a:spcAft>
                <a:spcPct val="0"/>
              </a:spcAft>
              <a:defRPr/>
            </a:pPr>
            <a:r>
              <a:rPr lang="en-US"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Richmond, Kentucky</a:t>
            </a:r>
            <a:endParaRPr lang="en-US"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02932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2316162"/>
          </a:xfrm>
        </p:spPr>
        <p:txBody>
          <a:bodyPr/>
          <a:lstStyle/>
          <a:p>
            <a:pPr algn="ctr" eaLnBrk="1" fontAlgn="auto" hangingPunct="1">
              <a:spcAft>
                <a:spcPts val="0"/>
              </a:spcAft>
              <a:defRPr/>
            </a:pPr>
            <a:r>
              <a:rPr lang="en-US" dirty="0"/>
              <a:t>Proactive </a:t>
            </a:r>
            <a:br>
              <a:rPr lang="en-US" dirty="0"/>
            </a:br>
            <a:r>
              <a:rPr lang="en-US" dirty="0"/>
              <a:t>Safety and Health </a:t>
            </a:r>
            <a:br>
              <a:rPr lang="en-US" dirty="0"/>
            </a:br>
            <a:r>
              <a:rPr lang="en-US" dirty="0"/>
              <a:t>Management</a:t>
            </a:r>
          </a:p>
        </p:txBody>
      </p:sp>
      <p:sp>
        <p:nvSpPr>
          <p:cNvPr id="82947" name="Content Placeholder 2"/>
          <p:cNvSpPr>
            <a:spLocks noGrp="1"/>
          </p:cNvSpPr>
          <p:nvPr>
            <p:ph idx="4294967295"/>
          </p:nvPr>
        </p:nvSpPr>
        <p:spPr>
          <a:xfrm>
            <a:off x="533400" y="2819400"/>
            <a:ext cx="8229600" cy="762000"/>
          </a:xfrm>
        </p:spPr>
        <p:txBody>
          <a:bodyPr/>
          <a:lstStyle/>
          <a:p>
            <a:pPr eaLnBrk="1" hangingPunct="1">
              <a:buFontTx/>
              <a:buNone/>
            </a:pPr>
            <a:r>
              <a:rPr lang="en-US" sz="3800" dirty="0" smtClean="0">
                <a:solidFill>
                  <a:schemeClr val="tx1"/>
                </a:solidFill>
              </a:rPr>
              <a:t>H. W. Heinrich’s Theory</a:t>
            </a:r>
          </a:p>
        </p:txBody>
      </p:sp>
      <p:sp>
        <p:nvSpPr>
          <p:cNvPr id="82948" name="AutoShape 4"/>
          <p:cNvSpPr>
            <a:spLocks noChangeArrowheads="1"/>
          </p:cNvSpPr>
          <p:nvPr/>
        </p:nvSpPr>
        <p:spPr bwMode="auto">
          <a:xfrm>
            <a:off x="4343400" y="2286000"/>
            <a:ext cx="4343400" cy="4191000"/>
          </a:xfrm>
          <a:prstGeom prst="triangle">
            <a:avLst>
              <a:gd name="adj" fmla="val 50000"/>
            </a:avLst>
          </a:prstGeom>
          <a:solidFill>
            <a:schemeClr val="tx1"/>
          </a:solidFill>
          <a:ln w="9525">
            <a:solidFill>
              <a:schemeClr val="tx1"/>
            </a:solidFill>
            <a:miter lim="800000"/>
            <a:headEnd/>
            <a:tailEnd/>
          </a:ln>
        </p:spPr>
        <p:txBody>
          <a:bodyPr wrap="none" lIns="91387" tIns="45693" rIns="91387" bIns="45693" anchor="ctr"/>
          <a:lstStyle/>
          <a:p>
            <a:pPr algn="ctr" fontAlgn="base">
              <a:spcBef>
                <a:spcPct val="0"/>
              </a:spcBef>
              <a:spcAft>
                <a:spcPct val="0"/>
              </a:spcAft>
            </a:pPr>
            <a:endParaRPr lang="en-US">
              <a:solidFill>
                <a:srgbClr val="FFFFFF"/>
              </a:solidFill>
              <a:latin typeface="Arial" charset="0"/>
            </a:endParaRPr>
          </a:p>
        </p:txBody>
      </p:sp>
      <p:sp>
        <p:nvSpPr>
          <p:cNvPr id="283653" name="Line 5"/>
          <p:cNvSpPr>
            <a:spLocks noChangeShapeType="1"/>
          </p:cNvSpPr>
          <p:nvPr/>
        </p:nvSpPr>
        <p:spPr bwMode="auto">
          <a:xfrm flipH="1">
            <a:off x="4724400" y="5715000"/>
            <a:ext cx="35814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387" tIns="45693" rIns="91387" bIns="45693"/>
          <a:lstStyle/>
          <a:p>
            <a:pPr fontAlgn="base">
              <a:spcBef>
                <a:spcPct val="0"/>
              </a:spcBef>
              <a:spcAft>
                <a:spcPct val="0"/>
              </a:spcAft>
            </a:pPr>
            <a:endParaRPr lang="en-US">
              <a:solidFill>
                <a:prstClr val="white"/>
              </a:solidFill>
              <a:latin typeface="Arial" charset="0"/>
            </a:endParaRPr>
          </a:p>
        </p:txBody>
      </p:sp>
      <p:sp>
        <p:nvSpPr>
          <p:cNvPr id="283654" name="Text Box 6"/>
          <p:cNvSpPr txBox="1">
            <a:spLocks noChangeArrowheads="1"/>
          </p:cNvSpPr>
          <p:nvPr/>
        </p:nvSpPr>
        <p:spPr bwMode="auto">
          <a:xfrm>
            <a:off x="5668963" y="5853113"/>
            <a:ext cx="1577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500" b="1">
                <a:solidFill>
                  <a:srgbClr val="000000"/>
                </a:solidFill>
                <a:latin typeface="Times New Roman" pitchFamily="18" charset="0"/>
                <a:cs typeface="Times New Roman" pitchFamily="18" charset="0"/>
              </a:rPr>
              <a:t>Near Miss</a:t>
            </a:r>
          </a:p>
        </p:txBody>
      </p:sp>
      <p:sp>
        <p:nvSpPr>
          <p:cNvPr id="283655" name="Text Box 7"/>
          <p:cNvSpPr txBox="1">
            <a:spLocks noChangeArrowheads="1"/>
          </p:cNvSpPr>
          <p:nvPr/>
        </p:nvSpPr>
        <p:spPr bwMode="auto">
          <a:xfrm>
            <a:off x="5349875" y="5157788"/>
            <a:ext cx="2355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500" b="1">
                <a:solidFill>
                  <a:srgbClr val="000000"/>
                </a:solidFill>
                <a:latin typeface="Times New Roman" pitchFamily="18" charset="0"/>
                <a:cs typeface="Times New Roman" pitchFamily="18" charset="0"/>
              </a:rPr>
              <a:t>Minor Property</a:t>
            </a:r>
          </a:p>
        </p:txBody>
      </p:sp>
      <p:sp>
        <p:nvSpPr>
          <p:cNvPr id="283656" name="Line 8"/>
          <p:cNvSpPr>
            <a:spLocks noChangeShapeType="1"/>
          </p:cNvSpPr>
          <p:nvPr/>
        </p:nvSpPr>
        <p:spPr bwMode="auto">
          <a:xfrm>
            <a:off x="5105400" y="5029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387" tIns="45693" rIns="91387" bIns="45693"/>
          <a:lstStyle/>
          <a:p>
            <a:pPr fontAlgn="base">
              <a:spcBef>
                <a:spcPct val="0"/>
              </a:spcBef>
              <a:spcAft>
                <a:spcPct val="0"/>
              </a:spcAft>
            </a:pPr>
            <a:endParaRPr lang="en-US">
              <a:solidFill>
                <a:prstClr val="white"/>
              </a:solidFill>
              <a:latin typeface="Arial" charset="0"/>
            </a:endParaRPr>
          </a:p>
        </p:txBody>
      </p:sp>
      <p:sp>
        <p:nvSpPr>
          <p:cNvPr id="283657" name="Line 9"/>
          <p:cNvSpPr>
            <a:spLocks noChangeShapeType="1"/>
          </p:cNvSpPr>
          <p:nvPr/>
        </p:nvSpPr>
        <p:spPr bwMode="auto">
          <a:xfrm flipH="1">
            <a:off x="5029200" y="5105400"/>
            <a:ext cx="2971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387" tIns="45693" rIns="91387" bIns="45693"/>
          <a:lstStyle/>
          <a:p>
            <a:pPr fontAlgn="base">
              <a:spcBef>
                <a:spcPct val="0"/>
              </a:spcBef>
              <a:spcAft>
                <a:spcPct val="0"/>
              </a:spcAft>
            </a:pPr>
            <a:endParaRPr lang="en-US">
              <a:solidFill>
                <a:prstClr val="white"/>
              </a:solidFill>
              <a:latin typeface="Arial" charset="0"/>
            </a:endParaRPr>
          </a:p>
        </p:txBody>
      </p:sp>
      <p:sp>
        <p:nvSpPr>
          <p:cNvPr id="283658" name="Line 10"/>
          <p:cNvSpPr>
            <a:spLocks noChangeShapeType="1"/>
          </p:cNvSpPr>
          <p:nvPr/>
        </p:nvSpPr>
        <p:spPr bwMode="auto">
          <a:xfrm flipH="1">
            <a:off x="5334000" y="4495800"/>
            <a:ext cx="2362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387" tIns="45693" rIns="91387" bIns="45693"/>
          <a:lstStyle/>
          <a:p>
            <a:pPr fontAlgn="base">
              <a:spcBef>
                <a:spcPct val="0"/>
              </a:spcBef>
              <a:spcAft>
                <a:spcPct val="0"/>
              </a:spcAft>
            </a:pPr>
            <a:endParaRPr lang="en-US">
              <a:solidFill>
                <a:prstClr val="white"/>
              </a:solidFill>
              <a:latin typeface="Arial" charset="0"/>
            </a:endParaRPr>
          </a:p>
        </p:txBody>
      </p:sp>
      <p:sp>
        <p:nvSpPr>
          <p:cNvPr id="283659" name="Line 11"/>
          <p:cNvSpPr>
            <a:spLocks noChangeShapeType="1"/>
          </p:cNvSpPr>
          <p:nvPr/>
        </p:nvSpPr>
        <p:spPr bwMode="auto">
          <a:xfrm flipH="1">
            <a:off x="5791200" y="3657600"/>
            <a:ext cx="14478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387" tIns="45693" rIns="91387" bIns="45693"/>
          <a:lstStyle/>
          <a:p>
            <a:pPr fontAlgn="base">
              <a:spcBef>
                <a:spcPct val="0"/>
              </a:spcBef>
              <a:spcAft>
                <a:spcPct val="0"/>
              </a:spcAft>
            </a:pPr>
            <a:endParaRPr lang="en-US">
              <a:solidFill>
                <a:prstClr val="white"/>
              </a:solidFill>
              <a:latin typeface="Arial" charset="0"/>
            </a:endParaRPr>
          </a:p>
        </p:txBody>
      </p:sp>
      <p:sp>
        <p:nvSpPr>
          <p:cNvPr id="283660" name="Text Box 12"/>
          <p:cNvSpPr txBox="1">
            <a:spLocks noChangeArrowheads="1"/>
          </p:cNvSpPr>
          <p:nvPr/>
        </p:nvSpPr>
        <p:spPr bwMode="auto">
          <a:xfrm>
            <a:off x="5322888" y="4552950"/>
            <a:ext cx="23891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500" b="1">
                <a:solidFill>
                  <a:srgbClr val="000000"/>
                </a:solidFill>
                <a:latin typeface="Times New Roman" pitchFamily="18" charset="0"/>
                <a:cs typeface="Times New Roman" pitchFamily="18" charset="0"/>
              </a:rPr>
              <a:t>Property/Injury</a:t>
            </a:r>
          </a:p>
        </p:txBody>
      </p:sp>
      <p:sp>
        <p:nvSpPr>
          <p:cNvPr id="283661" name="Text Box 13"/>
          <p:cNvSpPr txBox="1">
            <a:spLocks noChangeArrowheads="1"/>
          </p:cNvSpPr>
          <p:nvPr/>
        </p:nvSpPr>
        <p:spPr bwMode="auto">
          <a:xfrm>
            <a:off x="5532438" y="3886200"/>
            <a:ext cx="2024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500" b="1">
                <a:solidFill>
                  <a:srgbClr val="000000"/>
                </a:solidFill>
                <a:latin typeface="Times New Roman" pitchFamily="18" charset="0"/>
                <a:cs typeface="Times New Roman" pitchFamily="18" charset="0"/>
              </a:rPr>
              <a:t>Major Injury</a:t>
            </a:r>
          </a:p>
        </p:txBody>
      </p:sp>
      <p:sp>
        <p:nvSpPr>
          <p:cNvPr id="283662" name="Text Box 14"/>
          <p:cNvSpPr txBox="1">
            <a:spLocks noChangeArrowheads="1"/>
          </p:cNvSpPr>
          <p:nvPr/>
        </p:nvSpPr>
        <p:spPr bwMode="auto">
          <a:xfrm>
            <a:off x="6019800" y="3100388"/>
            <a:ext cx="898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500" b="1">
                <a:solidFill>
                  <a:srgbClr val="000000"/>
                </a:solidFill>
                <a:latin typeface="Times New Roman" pitchFamily="18" charset="0"/>
                <a:cs typeface="Times New Roman" pitchFamily="18" charset="0"/>
              </a:rPr>
              <a:t>Fatal</a:t>
            </a:r>
          </a:p>
        </p:txBody>
      </p:sp>
    </p:spTree>
    <p:extLst>
      <p:ext uri="{BB962C8B-B14F-4D97-AF65-F5344CB8AC3E}">
        <p14:creationId xmlns:p14="http://schemas.microsoft.com/office/powerpoint/2010/main" val="1012380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36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36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36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36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36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36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36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3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3" grpId="0" animBg="1"/>
      <p:bldP spid="283654" grpId="0"/>
      <p:bldP spid="283655" grpId="0"/>
      <p:bldP spid="283656" grpId="0" animBg="1"/>
      <p:bldP spid="283657" grpId="0" animBg="1"/>
      <p:bldP spid="283658" grpId="0" animBg="1"/>
      <p:bldP spid="283659" grpId="0" animBg="1"/>
      <p:bldP spid="283660" grpId="0"/>
      <p:bldP spid="283661" grpId="0"/>
      <p:bldP spid="2836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3622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1. Fatalities</a:t>
            </a:r>
            <a:endParaRPr lang="en-US" dirty="0"/>
          </a:p>
        </p:txBody>
      </p:sp>
      <p:sp>
        <p:nvSpPr>
          <p:cNvPr id="83971" name="Content Placeholder 2"/>
          <p:cNvSpPr>
            <a:spLocks noGrp="1"/>
          </p:cNvSpPr>
          <p:nvPr>
            <p:ph idx="1"/>
          </p:nvPr>
        </p:nvSpPr>
        <p:spPr>
          <a:xfrm>
            <a:off x="457200" y="1447800"/>
            <a:ext cx="8229600" cy="4525963"/>
          </a:xfrm>
        </p:spPr>
        <p:txBody>
          <a:bodyPr/>
          <a:lstStyle/>
          <a:p>
            <a:pPr>
              <a:buFontTx/>
              <a:buNone/>
            </a:pPr>
            <a:r>
              <a:rPr lang="en-US" dirty="0" smtClean="0"/>
              <a:t>4,547 workers died on the job in 2010</a:t>
            </a:r>
          </a:p>
          <a:p>
            <a:pPr>
              <a:buFontTx/>
              <a:buNone/>
            </a:pPr>
            <a:endParaRPr lang="en-US" dirty="0" smtClean="0"/>
          </a:p>
          <a:p>
            <a:pPr>
              <a:buFontTx/>
              <a:buNone/>
            </a:pPr>
            <a:r>
              <a:rPr lang="en-US" dirty="0" smtClean="0"/>
              <a:t>14 Fatalities</a:t>
            </a:r>
          </a:p>
          <a:p>
            <a:pPr>
              <a:buFontTx/>
              <a:buNone/>
            </a:pPr>
            <a:r>
              <a:rPr lang="en-US" dirty="0" smtClean="0"/>
              <a:t>August 12 to </a:t>
            </a:r>
          </a:p>
          <a:p>
            <a:pPr>
              <a:buFontTx/>
              <a:buNone/>
            </a:pPr>
            <a:r>
              <a:rPr lang="en-US" dirty="0" smtClean="0"/>
              <a:t>October 5, 2011*</a:t>
            </a:r>
          </a:p>
        </p:txBody>
      </p:sp>
      <p:sp>
        <p:nvSpPr>
          <p:cNvPr id="3" name="TextBox 2"/>
          <p:cNvSpPr txBox="1"/>
          <p:nvPr/>
        </p:nvSpPr>
        <p:spPr>
          <a:xfrm>
            <a:off x="533400" y="6248400"/>
            <a:ext cx="787510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Source: </a:t>
            </a:r>
            <a:r>
              <a:rPr lang="en-US" b="1" dirty="0" smtClean="0">
                <a:latin typeface="Times New Roman" pitchFamily="18" charset="0"/>
                <a:cs typeface="Times New Roman" pitchFamily="18" charset="0"/>
                <a:hlinkClick r:id="rId3"/>
              </a:rPr>
              <a:t>www.osha.gov/dep/fatcat/fatcat_weekly_rpt_10082011.html</a:t>
            </a:r>
            <a:r>
              <a:rPr lang="en-US" b="1" dirty="0" smtClean="0">
                <a:latin typeface="Times New Roman" pitchFamily="18" charset="0"/>
                <a:cs typeface="Times New Roman" pitchFamily="18" charset="0"/>
              </a:rPr>
              <a:t>  12/7/2011</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8586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Object 2"/>
          <p:cNvGraphicFramePr>
            <a:graphicFrameLocks/>
          </p:cNvGraphicFramePr>
          <p:nvPr/>
        </p:nvGraphicFramePr>
        <p:xfrm>
          <a:off x="1143000" y="457200"/>
          <a:ext cx="6788150" cy="5895975"/>
        </p:xfrm>
        <a:graphic>
          <a:graphicData uri="http://schemas.openxmlformats.org/presentationml/2006/ole">
            <mc:AlternateContent xmlns:mc="http://schemas.openxmlformats.org/markup-compatibility/2006">
              <mc:Choice xmlns:v="urn:schemas-microsoft-com:vml" Requires="v">
                <p:oleObj spid="_x0000_s2055" name="Clip" r:id="rId4" imgW="3647981" imgH="3590926" progId="MS_ClipArt_Gallery.2">
                  <p:embed/>
                </p:oleObj>
              </mc:Choice>
              <mc:Fallback>
                <p:oleObj name="Clip" r:id="rId4" imgW="3647981" imgH="3590926"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
                        <a:ext cx="678815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Rectangle 3"/>
          <p:cNvSpPr>
            <a:spLocks noGrp="1"/>
          </p:cNvSpPr>
          <p:nvPr>
            <p:ph type="ctrTitle"/>
          </p:nvPr>
        </p:nvSpPr>
        <p:spPr>
          <a:xfrm>
            <a:off x="2133600" y="2668588"/>
            <a:ext cx="4876800" cy="1522412"/>
          </a:xfrm>
        </p:spPr>
        <p:txBody>
          <a:bodyPr lIns="92020" tIns="46011" rIns="92020" bIns="46011"/>
          <a:lstStyle/>
          <a:p>
            <a:pPr algn="ctr" eaLnBrk="1" hangingPunct="1">
              <a:defRPr/>
            </a:pPr>
            <a:r>
              <a:rPr lang="en-US" sz="4200" dirty="0" smtClean="0"/>
              <a:t>II. Safety and Health Programs</a:t>
            </a:r>
          </a:p>
        </p:txBody>
      </p:sp>
      <p:pic>
        <p:nvPicPr>
          <p:cNvPr id="120836" name="Picture 4" descr="XAAB94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038" y="4633913"/>
            <a:ext cx="1801812"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5" descr="Steve01"/>
          <p:cNvPicPr>
            <a:picLocks noChangeAspect="1" noChangeArrowheads="1"/>
          </p:cNvPicPr>
          <p:nvPr/>
        </p:nvPicPr>
        <p:blipFill>
          <a:blip r:embed="rId7">
            <a:extLst>
              <a:ext uri="{28A0092B-C50C-407E-A947-70E740481C1C}">
                <a14:useLocalDpi xmlns:a14="http://schemas.microsoft.com/office/drawing/2010/main" val="0"/>
              </a:ext>
            </a:extLst>
          </a:blip>
          <a:srcRect t="4399"/>
          <a:stretch>
            <a:fillRect/>
          </a:stretch>
        </p:blipFill>
        <p:spPr bwMode="auto">
          <a:xfrm>
            <a:off x="6165850" y="411163"/>
            <a:ext cx="1662113"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descr="XAAB9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600575"/>
            <a:ext cx="18700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7" descr="XAAB94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1888" y="428625"/>
            <a:ext cx="19859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7312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304800"/>
            <a:ext cx="7772400" cy="914400"/>
          </a:xfrm>
        </p:spPr>
        <p:txBody>
          <a:bodyPr/>
          <a:lstStyle/>
          <a:p>
            <a:pPr>
              <a:defRPr/>
            </a:pPr>
            <a:r>
              <a:rPr lang="en-US" dirty="0" smtClean="0"/>
              <a:t>A. S &amp; H Program Guidelines</a:t>
            </a:r>
          </a:p>
        </p:txBody>
      </p:sp>
      <p:sp>
        <p:nvSpPr>
          <p:cNvPr id="121859" name="Rectangle 3"/>
          <p:cNvSpPr>
            <a:spLocks noGrp="1" noChangeArrowheads="1"/>
          </p:cNvSpPr>
          <p:nvPr>
            <p:ph type="body" idx="1"/>
          </p:nvPr>
        </p:nvSpPr>
        <p:spPr>
          <a:xfrm>
            <a:off x="685800" y="1371600"/>
            <a:ext cx="7772400" cy="4114800"/>
          </a:xfrm>
        </p:spPr>
        <p:txBody>
          <a:bodyPr/>
          <a:lstStyle/>
          <a:p>
            <a:pPr>
              <a:buFontTx/>
              <a:buNone/>
            </a:pPr>
            <a:r>
              <a:rPr lang="en-US" dirty="0" smtClean="0"/>
              <a:t>Systematic approach to hazard:</a:t>
            </a:r>
          </a:p>
          <a:p>
            <a:pPr lvl="1">
              <a:buFont typeface="Arial" charset="0"/>
              <a:buChar char="•"/>
            </a:pPr>
            <a:r>
              <a:rPr lang="en-US" dirty="0" smtClean="0"/>
              <a:t>Identification</a:t>
            </a:r>
          </a:p>
          <a:p>
            <a:pPr lvl="1">
              <a:buFont typeface="Arial" charset="0"/>
              <a:buChar char="•"/>
            </a:pPr>
            <a:r>
              <a:rPr lang="en-US" dirty="0" smtClean="0"/>
              <a:t>Evaluation</a:t>
            </a:r>
          </a:p>
          <a:p>
            <a:pPr lvl="1">
              <a:buFont typeface="Arial" charset="0"/>
              <a:buChar char="•"/>
            </a:pPr>
            <a:r>
              <a:rPr lang="en-US" dirty="0" smtClean="0"/>
              <a:t>Control</a:t>
            </a:r>
          </a:p>
        </p:txBody>
      </p:sp>
      <p:graphicFrame>
        <p:nvGraphicFramePr>
          <p:cNvPr id="121860" name="Object 2048"/>
          <p:cNvGraphicFramePr>
            <a:graphicFrameLocks noChangeAspect="1"/>
          </p:cNvGraphicFramePr>
          <p:nvPr/>
        </p:nvGraphicFramePr>
        <p:xfrm>
          <a:off x="4175125" y="2398713"/>
          <a:ext cx="3902075" cy="3468687"/>
        </p:xfrm>
        <a:graphic>
          <a:graphicData uri="http://schemas.openxmlformats.org/presentationml/2006/ole">
            <mc:AlternateContent xmlns:mc="http://schemas.openxmlformats.org/markup-compatibility/2006">
              <mc:Choice xmlns:v="urn:schemas-microsoft-com:vml" Requires="v">
                <p:oleObj spid="_x0000_s3080" name="Clip" r:id="rId4" imgW="3902044" imgH="3468986" progId="MS_ClipArt_Gallery.5">
                  <p:embed/>
                </p:oleObj>
              </mc:Choice>
              <mc:Fallback>
                <p:oleObj name="Clip" r:id="rId4" imgW="3902044" imgH="3468986"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25" y="2398713"/>
                        <a:ext cx="3902075" cy="346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2924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609600" y="1295400"/>
            <a:ext cx="8534400" cy="4495800"/>
          </a:xfrm>
        </p:spPr>
        <p:txBody>
          <a:bodyPr/>
          <a:lstStyle/>
          <a:p>
            <a:r>
              <a:rPr lang="en-US" dirty="0" smtClean="0"/>
              <a:t>As the size of the workplace increases so does the need for a formalized written </a:t>
            </a:r>
            <a:r>
              <a:rPr lang="en-US" dirty="0" smtClean="0"/>
              <a:t>program</a:t>
            </a:r>
          </a:p>
          <a:p>
            <a:endParaRPr lang="en-US" dirty="0" smtClean="0"/>
          </a:p>
          <a:p>
            <a:r>
              <a:rPr lang="en-US" dirty="0" smtClean="0"/>
              <a:t>Program effectiveness more important than “In Writing”</a:t>
            </a:r>
          </a:p>
          <a:p>
            <a:pPr>
              <a:buFontTx/>
              <a:buNone/>
            </a:pPr>
            <a:endParaRPr lang="en-US" sz="3000" dirty="0" smtClean="0"/>
          </a:p>
          <a:p>
            <a:pPr>
              <a:buFontTx/>
              <a:buNone/>
            </a:pPr>
            <a:r>
              <a:rPr lang="en-US" sz="2500" dirty="0" smtClean="0"/>
              <a:t>Elements </a:t>
            </a:r>
            <a:r>
              <a:rPr lang="en-US" sz="2500" dirty="0" smtClean="0"/>
              <a:t>taken from the ‘Safety and Health Program Guidelines - 1989’</a:t>
            </a:r>
          </a:p>
        </p:txBody>
      </p:sp>
      <p:sp>
        <p:nvSpPr>
          <p:cNvPr id="7172" name="Rectangle 4"/>
          <p:cNvSpPr>
            <a:spLocks noGrp="1" noChangeArrowheads="1"/>
          </p:cNvSpPr>
          <p:nvPr>
            <p:ph type="title"/>
          </p:nvPr>
        </p:nvSpPr>
        <p:spPr>
          <a:xfrm>
            <a:off x="685800" y="228600"/>
            <a:ext cx="7772400" cy="914400"/>
          </a:xfrm>
        </p:spPr>
        <p:txBody>
          <a:bodyPr/>
          <a:lstStyle/>
          <a:p>
            <a:pPr>
              <a:defRPr/>
            </a:pPr>
            <a:r>
              <a:rPr lang="en-US" dirty="0" smtClean="0"/>
              <a:t>S &amp; H Program Guidelines</a:t>
            </a:r>
          </a:p>
        </p:txBody>
      </p:sp>
    </p:spTree>
    <p:extLst>
      <p:ext uri="{BB962C8B-B14F-4D97-AF65-F5344CB8AC3E}">
        <p14:creationId xmlns:p14="http://schemas.microsoft.com/office/powerpoint/2010/main" val="3102409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228600" y="0"/>
            <a:ext cx="7772400" cy="1144588"/>
          </a:xfrm>
        </p:spPr>
        <p:txBody>
          <a:bodyPr lIns="92020" tIns="46011" rIns="92020" bIns="46011"/>
          <a:lstStyle/>
          <a:p>
            <a:pPr eaLnBrk="1" hangingPunct="1">
              <a:defRPr/>
            </a:pPr>
            <a:r>
              <a:rPr lang="en-US" dirty="0" smtClean="0"/>
              <a:t>B. Major Elements</a:t>
            </a:r>
          </a:p>
        </p:txBody>
      </p:sp>
      <p:sp>
        <p:nvSpPr>
          <p:cNvPr id="300035" name="Rectangle 3"/>
          <p:cNvSpPr>
            <a:spLocks noGrp="1"/>
          </p:cNvSpPr>
          <p:nvPr>
            <p:ph type="body" idx="1"/>
          </p:nvPr>
        </p:nvSpPr>
        <p:spPr>
          <a:xfrm>
            <a:off x="228600" y="1066800"/>
            <a:ext cx="7924800" cy="4114800"/>
          </a:xfrm>
          <a:noFill/>
        </p:spPr>
        <p:txBody>
          <a:bodyPr lIns="92020" tIns="46011" rIns="92020" bIns="46011"/>
          <a:lstStyle/>
          <a:p>
            <a:pPr eaLnBrk="1" hangingPunct="1">
              <a:buFontTx/>
              <a:buNone/>
            </a:pPr>
            <a:r>
              <a:rPr lang="en-US" sz="3000" dirty="0" smtClean="0"/>
              <a:t>   An effective occupational safety and health program includes the following four elements:</a:t>
            </a:r>
          </a:p>
          <a:p>
            <a:pPr lvl="2" eaLnBrk="1" hangingPunct="1">
              <a:lnSpc>
                <a:spcPct val="140000"/>
              </a:lnSpc>
              <a:buClr>
                <a:srgbClr val="FF9900"/>
              </a:buClr>
              <a:buFont typeface="Wingdings" pitchFamily="2" charset="2"/>
              <a:buNone/>
            </a:pPr>
            <a:r>
              <a:rPr lang="en-US" dirty="0" smtClean="0"/>
              <a:t> Management commitment and employee involvement</a:t>
            </a:r>
          </a:p>
          <a:p>
            <a:pPr lvl="2" eaLnBrk="1" hangingPunct="1">
              <a:lnSpc>
                <a:spcPct val="140000"/>
              </a:lnSpc>
              <a:buClr>
                <a:srgbClr val="FF9900"/>
              </a:buClr>
              <a:buFont typeface="Wingdings" pitchFamily="2" charset="2"/>
              <a:buNone/>
            </a:pPr>
            <a:r>
              <a:rPr lang="en-US" dirty="0" smtClean="0"/>
              <a:t> Worksite analysis</a:t>
            </a:r>
          </a:p>
          <a:p>
            <a:pPr lvl="2" eaLnBrk="1" hangingPunct="1">
              <a:lnSpc>
                <a:spcPct val="140000"/>
              </a:lnSpc>
              <a:buClr>
                <a:srgbClr val="FF9900"/>
              </a:buClr>
              <a:buFont typeface="Wingdings" pitchFamily="2" charset="2"/>
              <a:buNone/>
            </a:pPr>
            <a:r>
              <a:rPr lang="en-US" dirty="0" smtClean="0"/>
              <a:t> Hazard prevention and control</a:t>
            </a:r>
          </a:p>
          <a:p>
            <a:pPr lvl="2" eaLnBrk="1" hangingPunct="1">
              <a:lnSpc>
                <a:spcPct val="140000"/>
              </a:lnSpc>
              <a:buClr>
                <a:srgbClr val="FF9900"/>
              </a:buClr>
              <a:buFont typeface="Wingdings" pitchFamily="2" charset="2"/>
              <a:buNone/>
            </a:pPr>
            <a:r>
              <a:rPr lang="en-US" dirty="0" smtClean="0"/>
              <a:t> Safety and health training</a:t>
            </a:r>
          </a:p>
        </p:txBody>
      </p:sp>
      <p:pic>
        <p:nvPicPr>
          <p:cNvPr id="124932" name="Picture 4" descr="XAAB9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362200"/>
            <a:ext cx="1371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descr="Steve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14800"/>
            <a:ext cx="1038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descr="XAAB95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648200"/>
            <a:ext cx="12477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descr="XAAB94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5413" y="5791200"/>
            <a:ext cx="1263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083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0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0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0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90600"/>
            <a:ext cx="29718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p:cNvSpPr>
          <p:nvPr>
            <p:ph type="title"/>
          </p:nvPr>
        </p:nvSpPr>
        <p:spPr>
          <a:xfrm>
            <a:off x="457200" y="76200"/>
            <a:ext cx="7772400" cy="1143000"/>
          </a:xfrm>
        </p:spPr>
        <p:txBody>
          <a:bodyPr lIns="92020" tIns="46011" rIns="92020" bIns="46011"/>
          <a:lstStyle/>
          <a:p>
            <a:pPr eaLnBrk="1" hangingPunct="1">
              <a:defRPr/>
            </a:pPr>
            <a:r>
              <a:rPr lang="en-US" dirty="0" smtClean="0"/>
              <a:t>1. Management Commitment</a:t>
            </a:r>
            <a:endParaRPr lang="en-US" b="0" dirty="0" smtClean="0"/>
          </a:p>
        </p:txBody>
      </p:sp>
      <p:sp>
        <p:nvSpPr>
          <p:cNvPr id="125956" name="Rectangle 3"/>
          <p:cNvSpPr>
            <a:spLocks noGrp="1"/>
          </p:cNvSpPr>
          <p:nvPr>
            <p:ph type="body" idx="1"/>
          </p:nvPr>
        </p:nvSpPr>
        <p:spPr>
          <a:xfrm>
            <a:off x="609600" y="1752600"/>
            <a:ext cx="8001000" cy="4419600"/>
          </a:xfrm>
          <a:noFill/>
        </p:spPr>
        <p:txBody>
          <a:bodyPr lIns="92020" tIns="46011" rIns="92020" bIns="46011"/>
          <a:lstStyle/>
          <a:p>
            <a:pPr eaLnBrk="1" hangingPunct="1">
              <a:buFontTx/>
              <a:buNone/>
            </a:pPr>
            <a:r>
              <a:rPr lang="en-US" sz="3100" i="1" dirty="0" smtClean="0">
                <a:solidFill>
                  <a:srgbClr val="FFFF00"/>
                </a:solidFill>
              </a:rPr>
              <a:t>Policy and Goals</a:t>
            </a:r>
          </a:p>
          <a:p>
            <a:pPr eaLnBrk="1" hangingPunct="1"/>
            <a:r>
              <a:rPr lang="en-US" sz="3100" dirty="0" smtClean="0"/>
              <a:t>Clearly state a worksite safety </a:t>
            </a:r>
          </a:p>
          <a:p>
            <a:pPr eaLnBrk="1" hangingPunct="1">
              <a:buFontTx/>
              <a:buNone/>
            </a:pPr>
            <a:r>
              <a:rPr lang="en-US" sz="3100" dirty="0" smtClean="0"/>
              <a:t>	and health policy</a:t>
            </a:r>
          </a:p>
          <a:p>
            <a:pPr eaLnBrk="1" hangingPunct="1"/>
            <a:endParaRPr lang="en-US" sz="3100" dirty="0" smtClean="0"/>
          </a:p>
          <a:p>
            <a:pPr eaLnBrk="1" hangingPunct="1"/>
            <a:r>
              <a:rPr lang="en-US" sz="3100" dirty="0" smtClean="0"/>
              <a:t>Establish and communicate a clear goal and objective for the safety and health program</a:t>
            </a:r>
          </a:p>
          <a:p>
            <a:pPr eaLnBrk="1" hangingPunct="1"/>
            <a:endParaRPr lang="en-US" sz="3100" dirty="0" smtClean="0"/>
          </a:p>
          <a:p>
            <a:pPr eaLnBrk="1" hangingPunct="1"/>
            <a:r>
              <a:rPr lang="en-US" sz="3100" dirty="0" smtClean="0"/>
              <a:t>Involve top management in implementing the program</a:t>
            </a:r>
          </a:p>
        </p:txBody>
      </p:sp>
    </p:spTree>
    <p:extLst>
      <p:ext uri="{BB962C8B-B14F-4D97-AF65-F5344CB8AC3E}">
        <p14:creationId xmlns:p14="http://schemas.microsoft.com/office/powerpoint/2010/main" val="34209416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066" y="2438400"/>
            <a:ext cx="480293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p:cNvSpPr>
          <p:nvPr>
            <p:ph type="title"/>
          </p:nvPr>
        </p:nvSpPr>
        <p:spPr>
          <a:xfrm>
            <a:off x="609600" y="381000"/>
            <a:ext cx="7772400" cy="1143000"/>
          </a:xfrm>
        </p:spPr>
        <p:txBody>
          <a:bodyPr lIns="92020" tIns="46011" rIns="92020" bIns="46011"/>
          <a:lstStyle/>
          <a:p>
            <a:pPr eaLnBrk="1" hangingPunct="1">
              <a:defRPr/>
            </a:pPr>
            <a:r>
              <a:rPr lang="en-US" dirty="0" smtClean="0"/>
              <a:t>2. Employee Involvement</a:t>
            </a:r>
            <a:endParaRPr lang="en-US" sz="2800" dirty="0" smtClean="0"/>
          </a:p>
        </p:txBody>
      </p:sp>
      <p:sp>
        <p:nvSpPr>
          <p:cNvPr id="56323" name="Rectangle 3"/>
          <p:cNvSpPr>
            <a:spLocks noGrp="1"/>
          </p:cNvSpPr>
          <p:nvPr>
            <p:ph type="body" idx="1"/>
          </p:nvPr>
        </p:nvSpPr>
        <p:spPr>
          <a:xfrm>
            <a:off x="381000" y="1524000"/>
            <a:ext cx="5562600" cy="4572000"/>
          </a:xfrm>
        </p:spPr>
        <p:txBody>
          <a:bodyPr lIns="92020" tIns="46011" rIns="92020" bIns="46011"/>
          <a:lstStyle/>
          <a:p>
            <a:pPr marL="342699" indent="-342699" eaLnBrk="1" hangingPunct="1">
              <a:buFont typeface="Arial" pitchFamily="34" charset="0"/>
              <a:buChar char="•"/>
              <a:defRPr/>
            </a:pPr>
            <a:r>
              <a:rPr lang="en-US" dirty="0" smtClean="0">
                <a:effectLst>
                  <a:outerShdw blurRad="38100" dist="38100" dir="2700000" algn="tl">
                    <a:srgbClr val="000000">
                      <a:alpha val="43137"/>
                    </a:srgbClr>
                  </a:outerShdw>
                </a:effectLst>
              </a:rPr>
              <a:t>Encourage employees to get involved in the program and in decisions that affect their safety and health </a:t>
            </a:r>
          </a:p>
          <a:p>
            <a:pPr marL="342699" indent="-342699" eaLnBrk="1" hangingPunct="1">
              <a:buFont typeface="Arial" pitchFamily="34" charset="0"/>
              <a:buChar char="•"/>
              <a:defRPr/>
            </a:pPr>
            <a:endParaRPr lang="en-US" dirty="0" smtClean="0">
              <a:effectLst>
                <a:outerShdw blurRad="38100" dist="38100" dir="2700000" algn="tl">
                  <a:srgbClr val="000000">
                    <a:alpha val="43137"/>
                  </a:srgbClr>
                </a:outerShdw>
              </a:effectLst>
            </a:endParaRPr>
          </a:p>
          <a:p>
            <a:pPr marL="342699" indent="-342699" eaLnBrk="1" hangingPunct="1">
              <a:buFont typeface="Arial" pitchFamily="34" charset="0"/>
              <a:buChar char="•"/>
              <a:defRPr/>
            </a:pPr>
            <a:r>
              <a:rPr lang="en-US" dirty="0" smtClean="0">
                <a:effectLst>
                  <a:outerShdw blurRad="38100" dist="38100" dir="2700000" algn="tl">
                    <a:srgbClr val="000000">
                      <a:alpha val="43137"/>
                    </a:srgbClr>
                  </a:outerShdw>
                </a:effectLst>
              </a:rPr>
              <a:t>Communicate responsibility for all program aspects</a:t>
            </a:r>
          </a:p>
        </p:txBody>
      </p:sp>
    </p:spTree>
    <p:extLst>
      <p:ext uri="{BB962C8B-B14F-4D97-AF65-F5344CB8AC3E}">
        <p14:creationId xmlns:p14="http://schemas.microsoft.com/office/powerpoint/2010/main" val="4632631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2" name="Picture 2" descr="http://www.sesac.org/_/rsrc/1251851597783/toolbox/Arrabelle%20Vail%20CO%201.JPG?height=315&amp;width=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0"/>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p:cNvSpPr>
          <p:nvPr>
            <p:ph type="title"/>
          </p:nvPr>
        </p:nvSpPr>
        <p:spPr>
          <a:xfrm>
            <a:off x="304800" y="228600"/>
            <a:ext cx="7773988" cy="1144588"/>
          </a:xfrm>
        </p:spPr>
        <p:txBody>
          <a:bodyPr lIns="92020" tIns="46011" rIns="92020" bIns="46011"/>
          <a:lstStyle/>
          <a:p>
            <a:pPr eaLnBrk="1" hangingPunct="1">
              <a:defRPr/>
            </a:pPr>
            <a:r>
              <a:rPr lang="en-US" dirty="0" smtClean="0"/>
              <a:t>3. Responsibility</a:t>
            </a:r>
            <a:endParaRPr lang="en-US" sz="2800" dirty="0" smtClean="0"/>
          </a:p>
        </p:txBody>
      </p:sp>
      <p:sp>
        <p:nvSpPr>
          <p:cNvPr id="128004" name="Rectangle 3"/>
          <p:cNvSpPr>
            <a:spLocks noGrp="1"/>
          </p:cNvSpPr>
          <p:nvPr>
            <p:ph type="body" idx="1"/>
          </p:nvPr>
        </p:nvSpPr>
        <p:spPr>
          <a:xfrm>
            <a:off x="381000" y="1676400"/>
            <a:ext cx="8077200" cy="4114800"/>
          </a:xfrm>
          <a:noFill/>
        </p:spPr>
        <p:txBody>
          <a:bodyPr lIns="92020" tIns="46011" rIns="92020" bIns="46011"/>
          <a:lstStyle/>
          <a:p>
            <a:pPr eaLnBrk="1" hangingPunct="1"/>
            <a:r>
              <a:rPr lang="en-US" sz="3100" dirty="0" smtClean="0"/>
              <a:t>Parties responsible for the </a:t>
            </a:r>
            <a:endParaRPr lang="en-US" sz="3100" dirty="0" smtClean="0"/>
          </a:p>
          <a:p>
            <a:pPr marL="400050" lvl="1" indent="0" eaLnBrk="1" hangingPunct="1">
              <a:buNone/>
            </a:pPr>
            <a:r>
              <a:rPr lang="en-US" sz="3100" dirty="0" smtClean="0"/>
              <a:t>safety and </a:t>
            </a:r>
            <a:r>
              <a:rPr lang="en-US" sz="3100" dirty="0" smtClean="0"/>
              <a:t>health program </a:t>
            </a:r>
            <a:endParaRPr lang="en-US" sz="3100" dirty="0" smtClean="0"/>
          </a:p>
          <a:p>
            <a:pPr marL="400050" lvl="1" indent="0" eaLnBrk="1" hangingPunct="1">
              <a:buNone/>
            </a:pPr>
            <a:r>
              <a:rPr lang="en-US" sz="3100" dirty="0" smtClean="0"/>
              <a:t>must </a:t>
            </a:r>
            <a:r>
              <a:rPr lang="en-US" sz="3100" dirty="0" smtClean="0"/>
              <a:t>have authority and resources </a:t>
            </a:r>
          </a:p>
          <a:p>
            <a:pPr eaLnBrk="1" hangingPunct="1"/>
            <a:r>
              <a:rPr lang="en-US" sz="3100" dirty="0" smtClean="0"/>
              <a:t>Managers, supervisors, and employees must be held accountable for meeting their responsibilities</a:t>
            </a:r>
          </a:p>
          <a:p>
            <a:pPr eaLnBrk="1" hangingPunct="1"/>
            <a:r>
              <a:rPr lang="en-US" sz="3100" dirty="0" smtClean="0"/>
              <a:t>Program operations must be reviewed at least annually, to evaluate, identify deficiencies, and revise, as needed</a:t>
            </a:r>
          </a:p>
        </p:txBody>
      </p:sp>
    </p:spTree>
    <p:extLst>
      <p:ext uri="{BB962C8B-B14F-4D97-AF65-F5344CB8AC3E}">
        <p14:creationId xmlns:p14="http://schemas.microsoft.com/office/powerpoint/2010/main" val="1262015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9026" name="Picture 5" descr="C:\Documents and Settings\hopkinsr\My Documents\TRACE\MAHanna\Tampa\Disk-11\MVC-005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p:cNvSpPr>
            <a:spLocks noGrp="1"/>
          </p:cNvSpPr>
          <p:nvPr>
            <p:ph type="title"/>
          </p:nvPr>
        </p:nvSpPr>
        <p:spPr>
          <a:xfrm>
            <a:off x="685800" y="0"/>
            <a:ext cx="7772400" cy="1143000"/>
          </a:xfrm>
        </p:spPr>
        <p:txBody>
          <a:bodyPr lIns="92020" tIns="46011" rIns="92020" bIns="46011"/>
          <a:lstStyle/>
          <a:p>
            <a:pPr eaLnBrk="1" hangingPunct="1">
              <a:defRPr/>
            </a:pPr>
            <a:r>
              <a:rPr lang="en-US" dirty="0" smtClean="0"/>
              <a:t>4. Worksite Analysis</a:t>
            </a:r>
          </a:p>
        </p:txBody>
      </p:sp>
      <p:sp>
        <p:nvSpPr>
          <p:cNvPr id="129028" name="Rectangle 3"/>
          <p:cNvSpPr>
            <a:spLocks noGrp="1"/>
          </p:cNvSpPr>
          <p:nvPr>
            <p:ph type="body" idx="1"/>
          </p:nvPr>
        </p:nvSpPr>
        <p:spPr>
          <a:xfrm>
            <a:off x="685800" y="1246188"/>
            <a:ext cx="5943600" cy="3648075"/>
          </a:xfrm>
          <a:noFill/>
        </p:spPr>
        <p:txBody>
          <a:bodyPr lIns="92020" tIns="46011" rIns="92020" bIns="46011"/>
          <a:lstStyle/>
          <a:p>
            <a:pPr eaLnBrk="1" hangingPunct="1">
              <a:lnSpc>
                <a:spcPct val="90000"/>
              </a:lnSpc>
              <a:buFontTx/>
              <a:buNone/>
            </a:pPr>
            <a:r>
              <a:rPr lang="en-US" sz="3100" dirty="0" smtClean="0"/>
              <a:t>Examine the worksite and identify:</a:t>
            </a:r>
          </a:p>
          <a:p>
            <a:pPr lvl="1" eaLnBrk="1" hangingPunct="1">
              <a:lnSpc>
                <a:spcPct val="90000"/>
              </a:lnSpc>
              <a:buFont typeface="Arial" pitchFamily="34" charset="0"/>
              <a:buChar char="•"/>
            </a:pPr>
            <a:r>
              <a:rPr lang="en-US" sz="3100" dirty="0" smtClean="0"/>
              <a:t>existing hazards</a:t>
            </a:r>
          </a:p>
          <a:p>
            <a:pPr lvl="1" eaLnBrk="1" hangingPunct="1">
              <a:lnSpc>
                <a:spcPct val="90000"/>
              </a:lnSpc>
              <a:buFont typeface="Arial" pitchFamily="34" charset="0"/>
              <a:buChar char="•"/>
            </a:pPr>
            <a:r>
              <a:rPr lang="en-US" sz="3100" dirty="0" smtClean="0"/>
              <a:t>conditions and operations where changes might occur to create hazards</a:t>
            </a:r>
          </a:p>
          <a:p>
            <a:pPr eaLnBrk="1" hangingPunct="1">
              <a:lnSpc>
                <a:spcPct val="90000"/>
              </a:lnSpc>
              <a:buFontTx/>
              <a:buNone/>
            </a:pPr>
            <a:endParaRPr lang="en-US" sz="3100" dirty="0" smtClean="0"/>
          </a:p>
          <a:p>
            <a:pPr eaLnBrk="1" hangingPunct="1">
              <a:lnSpc>
                <a:spcPct val="90000"/>
              </a:lnSpc>
              <a:buFontTx/>
              <a:buNone/>
            </a:pPr>
            <a:r>
              <a:rPr lang="en-US" sz="3100" dirty="0" smtClean="0"/>
              <a:t>Management must actively analyze the work and the worksite to </a:t>
            </a:r>
            <a:r>
              <a:rPr lang="en-US" sz="3100" i="1" dirty="0" smtClean="0"/>
              <a:t>anticipate</a:t>
            </a:r>
            <a:r>
              <a:rPr lang="en-US" sz="3100" dirty="0" smtClean="0"/>
              <a:t> and prevent harmful occurrences</a:t>
            </a:r>
          </a:p>
        </p:txBody>
      </p:sp>
      <p:pic>
        <p:nvPicPr>
          <p:cNvPr id="129029" name="Picture 4" descr="Steve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57200"/>
            <a:ext cx="2008188"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3014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76200"/>
            <a:ext cx="7772400" cy="1143000"/>
          </a:xfrm>
        </p:spPr>
        <p:txBody>
          <a:bodyPr/>
          <a:lstStyle/>
          <a:p>
            <a:pPr>
              <a:defRPr/>
            </a:pPr>
            <a:r>
              <a:rPr lang="en-US" dirty="0" smtClean="0"/>
              <a:t>Section Objectives</a:t>
            </a:r>
          </a:p>
        </p:txBody>
      </p:sp>
      <p:sp>
        <p:nvSpPr>
          <p:cNvPr id="74755" name="Rectangle 3"/>
          <p:cNvSpPr>
            <a:spLocks noGrp="1" noChangeArrowheads="1"/>
          </p:cNvSpPr>
          <p:nvPr>
            <p:ph type="body" idx="1"/>
          </p:nvPr>
        </p:nvSpPr>
        <p:spPr>
          <a:xfrm>
            <a:off x="685800" y="1066800"/>
            <a:ext cx="8229600" cy="4114800"/>
          </a:xfrm>
        </p:spPr>
        <p:txBody>
          <a:bodyPr/>
          <a:lstStyle/>
          <a:p>
            <a:pPr marL="608013" indent="-608013">
              <a:buFontTx/>
              <a:buNone/>
            </a:pPr>
            <a:r>
              <a:rPr lang="en-US" sz="3000" dirty="0" smtClean="0"/>
              <a:t>Upon successful completion of this section, each participant will be able to:</a:t>
            </a:r>
          </a:p>
          <a:p>
            <a:pPr marL="608013" indent="-608013">
              <a:buFontTx/>
              <a:buNone/>
            </a:pPr>
            <a:endParaRPr lang="en-US" sz="3000" dirty="0" smtClean="0"/>
          </a:p>
          <a:p>
            <a:pPr marL="608013" indent="-608013">
              <a:buFontTx/>
              <a:buNone/>
            </a:pPr>
            <a:r>
              <a:rPr lang="en-US" dirty="0" smtClean="0"/>
              <a:t>1. Discuss the costs of accidents and the benefits of safety and health programs. </a:t>
            </a:r>
          </a:p>
          <a:p>
            <a:pPr marL="608013" indent="-608013">
              <a:buFontTx/>
              <a:buNone/>
            </a:pPr>
            <a:endParaRPr lang="en-US" dirty="0" smtClean="0"/>
          </a:p>
          <a:p>
            <a:pPr marL="608013" indent="-608013">
              <a:buFontTx/>
              <a:buNone/>
            </a:pPr>
            <a:r>
              <a:rPr lang="en-US" dirty="0" smtClean="0"/>
              <a:t>2. Describe the OSHA requirements and guidelines for safety and health programs in general industry.</a:t>
            </a:r>
          </a:p>
        </p:txBody>
      </p:sp>
    </p:spTree>
    <p:extLst>
      <p:ext uri="{BB962C8B-B14F-4D97-AF65-F5344CB8AC3E}">
        <p14:creationId xmlns:p14="http://schemas.microsoft.com/office/powerpoint/2010/main" val="4231157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50" name="Picture 2" descr="http://www.kpaonline.com/assets/images/OSHA-insp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0"/>
            <a:ext cx="67532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74" name="Rectangle 2"/>
          <p:cNvSpPr>
            <a:spLocks noGrp="1"/>
          </p:cNvSpPr>
          <p:nvPr>
            <p:ph type="title"/>
          </p:nvPr>
        </p:nvSpPr>
        <p:spPr>
          <a:xfrm>
            <a:off x="381000" y="533400"/>
            <a:ext cx="7772400" cy="1143000"/>
          </a:xfrm>
        </p:spPr>
        <p:txBody>
          <a:bodyPr lIns="92020" tIns="46011" rIns="92020" bIns="46011">
            <a:normAutofit fontScale="90000"/>
          </a:bodyPr>
          <a:lstStyle/>
          <a:p>
            <a:pPr eaLnBrk="1" hangingPunct="1">
              <a:defRPr/>
            </a:pPr>
            <a:r>
              <a:rPr lang="en-US" dirty="0" smtClean="0"/>
              <a:t>5. Comprehensive Survey</a:t>
            </a:r>
            <a:r>
              <a:rPr lang="en-US" sz="4000" dirty="0" smtClean="0"/>
              <a:t/>
            </a:r>
            <a:br>
              <a:rPr lang="en-US" sz="4000" dirty="0" smtClean="0"/>
            </a:br>
            <a:endParaRPr lang="en-US" sz="2800" dirty="0" smtClean="0"/>
          </a:p>
        </p:txBody>
      </p:sp>
      <p:sp>
        <p:nvSpPr>
          <p:cNvPr id="130052" name="Rectangle 3"/>
          <p:cNvSpPr>
            <a:spLocks noGrp="1"/>
          </p:cNvSpPr>
          <p:nvPr>
            <p:ph type="body" sz="half" idx="2"/>
          </p:nvPr>
        </p:nvSpPr>
        <p:spPr>
          <a:xfrm>
            <a:off x="609600" y="3505200"/>
            <a:ext cx="8305800" cy="3352800"/>
          </a:xfrm>
          <a:noFill/>
        </p:spPr>
        <p:txBody>
          <a:bodyPr lIns="92020" tIns="46011" rIns="92020" bIns="46011"/>
          <a:lstStyle/>
          <a:p>
            <a:pPr marL="455613" lvl="1" indent="0" eaLnBrk="1" hangingPunct="1">
              <a:buFontTx/>
              <a:buNone/>
            </a:pPr>
            <a:r>
              <a:rPr lang="en-US" sz="3400" dirty="0" smtClean="0">
                <a:solidFill>
                  <a:schemeClr val="tx1"/>
                </a:solidFill>
              </a:rPr>
              <a:t>Conduct a comprehensive baseline survey for safety and health </a:t>
            </a:r>
          </a:p>
          <a:p>
            <a:pPr marL="912813" lvl="2" indent="0" eaLnBrk="1" hangingPunct="1">
              <a:buFontTx/>
              <a:buNone/>
            </a:pPr>
            <a:r>
              <a:rPr lang="en-US" sz="3400" dirty="0" smtClean="0">
                <a:solidFill>
                  <a:schemeClr val="tx1"/>
                </a:solidFill>
              </a:rPr>
              <a:t>Hazard and Risk Assessment</a:t>
            </a:r>
            <a:endParaRPr lang="en-US" sz="3400" dirty="0" smtClean="0"/>
          </a:p>
          <a:p>
            <a:pPr marL="912813" lvl="2" indent="0" eaLnBrk="1" hangingPunct="1">
              <a:buFontTx/>
              <a:buNone/>
            </a:pPr>
            <a:r>
              <a:rPr lang="en-US" sz="3400" dirty="0" smtClean="0">
                <a:solidFill>
                  <a:schemeClr val="tx1"/>
                </a:solidFill>
              </a:rPr>
              <a:t>Job Task Analysis</a:t>
            </a:r>
          </a:p>
          <a:p>
            <a:pPr marL="912813" lvl="2" indent="0" eaLnBrk="1" hangingPunct="1">
              <a:buFontTx/>
              <a:buNone/>
            </a:pPr>
            <a:r>
              <a:rPr lang="en-US" sz="3400" dirty="0" smtClean="0">
                <a:solidFill>
                  <a:schemeClr val="tx1"/>
                </a:solidFill>
              </a:rPr>
              <a:t>Job Safety Analysis</a:t>
            </a:r>
          </a:p>
        </p:txBody>
      </p:sp>
    </p:spTree>
    <p:extLst>
      <p:ext uri="{BB962C8B-B14F-4D97-AF65-F5344CB8AC3E}">
        <p14:creationId xmlns:p14="http://schemas.microsoft.com/office/powerpoint/2010/main" val="1359864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74" name="Picture 5" descr="http://www.easyguides.com.au/sitebuilder/store/large/150/CHK0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0"/>
            <a:ext cx="47625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p:cNvSpPr>
          <p:nvPr>
            <p:ph type="title"/>
          </p:nvPr>
        </p:nvSpPr>
        <p:spPr>
          <a:xfrm>
            <a:off x="457200" y="152400"/>
            <a:ext cx="8231188" cy="1144588"/>
          </a:xfrm>
        </p:spPr>
        <p:txBody>
          <a:bodyPr lIns="92020" tIns="46011" rIns="92020" bIns="46011"/>
          <a:lstStyle/>
          <a:p>
            <a:pPr eaLnBrk="1" hangingPunct="1">
              <a:lnSpc>
                <a:spcPct val="80000"/>
              </a:lnSpc>
              <a:defRPr/>
            </a:pPr>
            <a:r>
              <a:rPr lang="en-US" dirty="0" smtClean="0"/>
              <a:t>6. Safety and Health Inspections</a:t>
            </a:r>
            <a:endParaRPr lang="en-US" sz="2800" dirty="0" smtClean="0"/>
          </a:p>
        </p:txBody>
      </p:sp>
      <p:sp>
        <p:nvSpPr>
          <p:cNvPr id="131076" name="Rectangle 3"/>
          <p:cNvSpPr>
            <a:spLocks noGrp="1"/>
          </p:cNvSpPr>
          <p:nvPr>
            <p:ph type="body" sz="half" idx="1"/>
          </p:nvPr>
        </p:nvSpPr>
        <p:spPr>
          <a:xfrm>
            <a:off x="304800" y="1447800"/>
            <a:ext cx="8839200" cy="5181600"/>
          </a:xfrm>
          <a:noFill/>
        </p:spPr>
        <p:txBody>
          <a:bodyPr lIns="92020" tIns="46011" rIns="92020" bIns="46011"/>
          <a:lstStyle/>
          <a:p>
            <a:pPr marL="0" indent="0" eaLnBrk="1" hangingPunct="1"/>
            <a:r>
              <a:rPr lang="en-US" sz="3000" dirty="0" smtClean="0"/>
              <a:t> Conduct regular </a:t>
            </a:r>
          </a:p>
          <a:p>
            <a:pPr marL="0" indent="0" eaLnBrk="1" hangingPunct="1">
              <a:buFontTx/>
              <a:buNone/>
            </a:pPr>
            <a:r>
              <a:rPr lang="en-US" sz="3000" dirty="0" smtClean="0"/>
              <a:t>  (usually weekly) site </a:t>
            </a:r>
          </a:p>
          <a:p>
            <a:pPr marL="0" indent="0" eaLnBrk="1" hangingPunct="1">
              <a:buFontTx/>
              <a:buNone/>
            </a:pPr>
            <a:r>
              <a:rPr lang="en-US" sz="3000" dirty="0" smtClean="0"/>
              <a:t>   inspections</a:t>
            </a:r>
          </a:p>
          <a:p>
            <a:pPr marL="0" indent="0" eaLnBrk="1" hangingPunct="1"/>
            <a:r>
              <a:rPr lang="en-US" sz="3000" dirty="0" smtClean="0"/>
              <a:t> Establish daily work </a:t>
            </a:r>
          </a:p>
          <a:p>
            <a:pPr marL="0" indent="0" eaLnBrk="1" hangingPunct="1">
              <a:buFontTx/>
              <a:buNone/>
            </a:pPr>
            <a:r>
              <a:rPr lang="en-US" sz="3000" dirty="0" smtClean="0"/>
              <a:t>  area inspection procedures </a:t>
            </a:r>
          </a:p>
          <a:p>
            <a:pPr marL="0" indent="0" eaLnBrk="1" hangingPunct="1"/>
            <a:r>
              <a:rPr lang="en-US" sz="3000" dirty="0" smtClean="0"/>
              <a:t>Develop and use a checklist</a:t>
            </a:r>
          </a:p>
          <a:p>
            <a:pPr marL="0" indent="0" eaLnBrk="1" hangingPunct="1"/>
            <a:r>
              <a:rPr lang="en-US" sz="3000" dirty="0" smtClean="0"/>
              <a:t> Provide a reliable system for employees, without fear of reprisal, to notify management about apparent hazardous conditions and to receive timely and appropriate responses</a:t>
            </a:r>
          </a:p>
        </p:txBody>
      </p:sp>
    </p:spTree>
    <p:extLst>
      <p:ext uri="{BB962C8B-B14F-4D97-AF65-F5344CB8AC3E}">
        <p14:creationId xmlns:p14="http://schemas.microsoft.com/office/powerpoint/2010/main" val="27579321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28600" y="76200"/>
            <a:ext cx="8458200" cy="1533525"/>
          </a:xfrm>
        </p:spPr>
        <p:txBody>
          <a:bodyPr lIns="92020" tIns="46011" rIns="92020" bIns="46011"/>
          <a:lstStyle/>
          <a:p>
            <a:pPr eaLnBrk="1" hangingPunct="1">
              <a:defRPr/>
            </a:pPr>
            <a:r>
              <a:rPr lang="en-US" dirty="0" smtClean="0"/>
              <a:t>7. Additional Worksite Analysis</a:t>
            </a:r>
            <a:endParaRPr lang="en-US" sz="2800" dirty="0" smtClean="0"/>
          </a:p>
        </p:txBody>
      </p:sp>
      <p:sp>
        <p:nvSpPr>
          <p:cNvPr id="132099" name="Rectangle 3"/>
          <p:cNvSpPr>
            <a:spLocks noGrp="1"/>
          </p:cNvSpPr>
          <p:nvPr>
            <p:ph type="body" sz="half" idx="1"/>
          </p:nvPr>
        </p:nvSpPr>
        <p:spPr>
          <a:xfrm>
            <a:off x="609600" y="1600200"/>
            <a:ext cx="4419600" cy="3670300"/>
          </a:xfrm>
          <a:noFill/>
        </p:spPr>
        <p:txBody>
          <a:bodyPr lIns="92020" tIns="46011" rIns="92020" bIns="46011"/>
          <a:lstStyle/>
          <a:p>
            <a:pPr marL="0" indent="0" eaLnBrk="1" hangingPunct="1"/>
            <a:r>
              <a:rPr lang="en-US" sz="2900" dirty="0" smtClean="0">
                <a:solidFill>
                  <a:schemeClr val="tx1"/>
                </a:solidFill>
              </a:rPr>
              <a:t> Investigate accidents and “near miss” incidents, so that their causes and means for prevention are identified</a:t>
            </a:r>
          </a:p>
          <a:p>
            <a:pPr marL="0" indent="0" eaLnBrk="1" hangingPunct="1"/>
            <a:endParaRPr lang="en-US" sz="2900" dirty="0" smtClean="0">
              <a:solidFill>
                <a:schemeClr val="tx1"/>
              </a:solidFill>
            </a:endParaRPr>
          </a:p>
          <a:p>
            <a:pPr marL="0" indent="0" eaLnBrk="1" hangingPunct="1"/>
            <a:r>
              <a:rPr lang="en-US" sz="2900" dirty="0" smtClean="0">
                <a:solidFill>
                  <a:schemeClr val="tx1"/>
                </a:solidFill>
              </a:rPr>
              <a:t> Analyze injury and illness trends, so that common cause patterns  can be identified and prevented</a:t>
            </a:r>
          </a:p>
        </p:txBody>
      </p:sp>
      <p:pic>
        <p:nvPicPr>
          <p:cNvPr id="132100" name="Picture 4" descr="XAAB9479"/>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316663" y="4410075"/>
            <a:ext cx="2827337" cy="2447925"/>
          </a:xfrm>
        </p:spPr>
      </p:pic>
      <p:pic>
        <p:nvPicPr>
          <p:cNvPr id="132101" name="Picture 6" descr="http://jay.kusnetz.net/pics4ext/sat_f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4114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6560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2"/>
          <p:cNvSpPr>
            <a:spLocks noGrp="1"/>
          </p:cNvSpPr>
          <p:nvPr>
            <p:ph type="title"/>
          </p:nvPr>
        </p:nvSpPr>
        <p:spPr>
          <a:xfrm>
            <a:off x="304800" y="304800"/>
            <a:ext cx="8610600" cy="1077913"/>
          </a:xfrm>
        </p:spPr>
        <p:txBody>
          <a:bodyPr lIns="92020" tIns="46011" rIns="92020" bIns="46011"/>
          <a:lstStyle/>
          <a:p>
            <a:pPr eaLnBrk="1" hangingPunct="1">
              <a:lnSpc>
                <a:spcPct val="80000"/>
              </a:lnSpc>
              <a:defRPr/>
            </a:pPr>
            <a:r>
              <a:rPr lang="en-US" dirty="0" smtClean="0"/>
              <a:t>8. Hazard Prevention and Control</a:t>
            </a:r>
          </a:p>
        </p:txBody>
      </p:sp>
      <p:sp>
        <p:nvSpPr>
          <p:cNvPr id="133123" name="Rectangle 3"/>
          <p:cNvSpPr>
            <a:spLocks noGrp="1"/>
          </p:cNvSpPr>
          <p:nvPr>
            <p:ph type="body" idx="1"/>
          </p:nvPr>
        </p:nvSpPr>
        <p:spPr>
          <a:xfrm>
            <a:off x="685800" y="1676400"/>
            <a:ext cx="6165850" cy="4114800"/>
          </a:xfrm>
          <a:noFill/>
        </p:spPr>
        <p:txBody>
          <a:bodyPr lIns="92020" tIns="46011" rIns="92020" bIns="46011"/>
          <a:lstStyle/>
          <a:p>
            <a:pPr eaLnBrk="1" hangingPunct="1">
              <a:lnSpc>
                <a:spcPct val="90000"/>
              </a:lnSpc>
            </a:pPr>
            <a:r>
              <a:rPr lang="en-US" sz="3100" dirty="0" smtClean="0"/>
              <a:t>Start by determining that a hazard or potential hazard exists</a:t>
            </a:r>
          </a:p>
          <a:p>
            <a:pPr eaLnBrk="1" hangingPunct="1">
              <a:lnSpc>
                <a:spcPct val="90000"/>
              </a:lnSpc>
            </a:pPr>
            <a:r>
              <a:rPr lang="en-US" sz="3100" dirty="0" smtClean="0"/>
              <a:t>Where feasible, prevent hazards by effective design of job or job site </a:t>
            </a:r>
          </a:p>
          <a:p>
            <a:pPr eaLnBrk="1" hangingPunct="1">
              <a:lnSpc>
                <a:spcPct val="90000"/>
              </a:lnSpc>
            </a:pPr>
            <a:r>
              <a:rPr lang="en-US" sz="3100" dirty="0" smtClean="0"/>
              <a:t>If the hazard cannot be eliminated, use hazard controls</a:t>
            </a:r>
          </a:p>
          <a:p>
            <a:pPr eaLnBrk="1" hangingPunct="1">
              <a:lnSpc>
                <a:spcPct val="90000"/>
              </a:lnSpc>
            </a:pPr>
            <a:r>
              <a:rPr lang="en-US" sz="3100" dirty="0" smtClean="0"/>
              <a:t>Eliminate or control hazards in a timely manner </a:t>
            </a:r>
            <a:endParaRPr lang="en-US" sz="2800" dirty="0" smtClean="0"/>
          </a:p>
        </p:txBody>
      </p:sp>
      <p:graphicFrame>
        <p:nvGraphicFramePr>
          <p:cNvPr id="133124" name="Object 4"/>
          <p:cNvGraphicFramePr>
            <a:graphicFrameLocks/>
          </p:cNvGraphicFramePr>
          <p:nvPr/>
        </p:nvGraphicFramePr>
        <p:xfrm>
          <a:off x="6858000" y="1614488"/>
          <a:ext cx="2057400" cy="1433512"/>
        </p:xfrm>
        <a:graphic>
          <a:graphicData uri="http://schemas.openxmlformats.org/presentationml/2006/ole">
            <mc:AlternateContent xmlns:mc="http://schemas.openxmlformats.org/markup-compatibility/2006">
              <mc:Choice xmlns:v="urn:schemas-microsoft-com:vml" Requires="v">
                <p:oleObj spid="_x0000_s4103" name="CorelDRAW!" r:id="rId4" imgW="1432076" imgH="961527" progId="CDraw4">
                  <p:embed/>
                </p:oleObj>
              </mc:Choice>
              <mc:Fallback>
                <p:oleObj name="CorelDRAW!" r:id="rId4" imgW="1432076" imgH="961527" progId="CDraw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614488"/>
                        <a:ext cx="20574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5" name="Picture 6" descr="http://facilitysigns.files.wordpress.com/2009/04/confined-space-osha.png?w=600&amp;h=3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650" y="3429000"/>
            <a:ext cx="2546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6973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34146" name="Picture 2" descr="L:\RHPhoto-1\SafetyIssues\DSC_04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660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p:cNvSpPr>
          <p:nvPr>
            <p:ph type="title"/>
          </p:nvPr>
        </p:nvSpPr>
        <p:spPr>
          <a:xfrm>
            <a:off x="304800" y="76200"/>
            <a:ext cx="7772400" cy="1143000"/>
          </a:xfrm>
        </p:spPr>
        <p:txBody>
          <a:bodyPr/>
          <a:lstStyle/>
          <a:p>
            <a:pPr eaLnBrk="1" hangingPunct="1">
              <a:defRPr/>
            </a:pPr>
            <a:r>
              <a:rPr lang="en-US" dirty="0" smtClean="0"/>
              <a:t>9. </a:t>
            </a:r>
            <a:r>
              <a:rPr lang="en-US" dirty="0" smtClean="0"/>
              <a:t>Safety and Health Training</a:t>
            </a:r>
            <a:endParaRPr lang="en-US" dirty="0" smtClean="0"/>
          </a:p>
        </p:txBody>
      </p:sp>
      <p:sp>
        <p:nvSpPr>
          <p:cNvPr id="2" name="Content Placeholder 1"/>
          <p:cNvSpPr>
            <a:spLocks noGrp="1"/>
          </p:cNvSpPr>
          <p:nvPr>
            <p:ph idx="1"/>
          </p:nvPr>
        </p:nvSpPr>
        <p:spPr/>
        <p:txBody>
          <a:bodyPr/>
          <a:lstStyle/>
          <a:p>
            <a:r>
              <a:rPr lang="en-US" dirty="0" smtClean="0">
                <a:effectLst>
                  <a:outerShdw blurRad="38100" dist="38100" dir="2700000" algn="tl">
                    <a:srgbClr val="000000">
                      <a:alpha val="43137"/>
                    </a:srgbClr>
                  </a:outerShdw>
                </a:effectLst>
              </a:rPr>
              <a:t>Safety is a Skill!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9546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pPr algn="ctr"/>
            <a:r>
              <a:rPr lang="en-US" sz="4000" dirty="0" smtClean="0"/>
              <a:t>Essential Elements </a:t>
            </a:r>
            <a:br>
              <a:rPr lang="en-US" sz="4000" dirty="0" smtClean="0"/>
            </a:br>
            <a:r>
              <a:rPr lang="en-US" sz="4000" dirty="0" smtClean="0"/>
              <a:t>of an </a:t>
            </a:r>
            <a:br>
              <a:rPr lang="en-US" sz="4000" dirty="0" smtClean="0"/>
            </a:br>
            <a:r>
              <a:rPr lang="en-US" sz="4000" dirty="0" smtClean="0"/>
              <a:t>Effective Safety and Health Program</a:t>
            </a:r>
            <a:endParaRPr lang="en-US" sz="4000" dirty="0"/>
          </a:p>
        </p:txBody>
      </p:sp>
      <p:sp>
        <p:nvSpPr>
          <p:cNvPr id="3" name="Content Placeholder 2"/>
          <p:cNvSpPr>
            <a:spLocks noGrp="1"/>
          </p:cNvSpPr>
          <p:nvPr>
            <p:ph idx="1"/>
          </p:nvPr>
        </p:nvSpPr>
        <p:spPr>
          <a:xfrm>
            <a:off x="457200" y="2438400"/>
            <a:ext cx="8229600" cy="3429000"/>
          </a:xfrm>
        </p:spPr>
        <p:txBody>
          <a:bodyPr/>
          <a:lstStyle/>
          <a:p>
            <a:r>
              <a:rPr lang="en-US" dirty="0" smtClean="0"/>
              <a:t>Management Commitment and Employee Involvement</a:t>
            </a:r>
          </a:p>
          <a:p>
            <a:r>
              <a:rPr lang="en-US" dirty="0" smtClean="0"/>
              <a:t>Worksite Analysis</a:t>
            </a:r>
          </a:p>
          <a:p>
            <a:r>
              <a:rPr lang="en-US" dirty="0" smtClean="0"/>
              <a:t>Hazard Prevention and Control</a:t>
            </a:r>
          </a:p>
          <a:p>
            <a:r>
              <a:rPr lang="en-US" dirty="0" smtClean="0"/>
              <a:t>Effective Safety and Health Training</a:t>
            </a:r>
          </a:p>
          <a:p>
            <a:endParaRPr lang="en-US" dirty="0" smtClean="0"/>
          </a:p>
          <a:p>
            <a:endParaRPr lang="en-US" dirty="0"/>
          </a:p>
        </p:txBody>
      </p:sp>
    </p:spTree>
    <p:extLst>
      <p:ext uri="{BB962C8B-B14F-4D97-AF65-F5344CB8AC3E}">
        <p14:creationId xmlns:p14="http://schemas.microsoft.com/office/powerpoint/2010/main" val="1314167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 descr="C:\Documents and Settings\hopkinsr\My Documents\TRACE\MAHanna\Tampa\Disk-8\MVC-001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685800" y="76200"/>
            <a:ext cx="7772400" cy="1371600"/>
          </a:xfrm>
        </p:spPr>
        <p:txBody>
          <a:bodyPr/>
          <a:lstStyle/>
          <a:p>
            <a:pPr>
              <a:defRPr/>
            </a:pPr>
            <a:r>
              <a:rPr lang="en-US" dirty="0"/>
              <a:t>Managing Safety and Health, 	</a:t>
            </a:r>
            <a:r>
              <a:rPr lang="en-US" sz="3500" dirty="0"/>
              <a:t>Overview</a:t>
            </a:r>
            <a:endParaRPr lang="en-US" dirty="0" smtClean="0"/>
          </a:p>
        </p:txBody>
      </p:sp>
      <p:sp>
        <p:nvSpPr>
          <p:cNvPr id="6149" name="Rectangle 5"/>
          <p:cNvSpPr>
            <a:spLocks noGrp="1" noChangeArrowheads="1"/>
          </p:cNvSpPr>
          <p:nvPr>
            <p:ph type="body" idx="1"/>
          </p:nvPr>
        </p:nvSpPr>
        <p:spPr>
          <a:xfrm>
            <a:off x="685800" y="4191000"/>
            <a:ext cx="7620000" cy="838200"/>
          </a:xfrm>
        </p:spPr>
        <p:txBody>
          <a:bodyPr>
            <a:normAutofit/>
          </a:bodyPr>
          <a:lstStyle/>
          <a:p>
            <a:pPr marL="342699" indent="-342699" algn="ctr">
              <a:buFont typeface="Arial" pitchFamily="34" charset="0"/>
              <a:buNone/>
              <a:defRPr/>
            </a:pPr>
            <a:r>
              <a:rPr lang="en-US" sz="4000" dirty="0" smtClean="0">
                <a:solidFill>
                  <a:srgbClr val="FFFF00"/>
                </a:solidFill>
                <a:effectLst>
                  <a:outerShdw blurRad="38100" dist="38100" dir="2700000" algn="tl">
                    <a:srgbClr val="000000">
                      <a:alpha val="43137"/>
                    </a:srgbClr>
                  </a:outerShdw>
                </a:effectLst>
              </a:rPr>
              <a:t>Questions?</a:t>
            </a:r>
            <a:endParaRPr lang="en-US" sz="4000" dirty="0">
              <a:solidFill>
                <a:srgbClr val="FFFF00"/>
              </a:solidFill>
              <a:effectLst>
                <a:outerShdw blurRad="38100" dist="38100" dir="2700000" algn="tl">
                  <a:srgbClr val="000000">
                    <a:alpha val="43137"/>
                  </a:srgbClr>
                </a:outerShdw>
              </a:effectLst>
            </a:endParaRPr>
          </a:p>
        </p:txBody>
      </p:sp>
      <p:graphicFrame>
        <p:nvGraphicFramePr>
          <p:cNvPr id="122885" name="Object 0"/>
          <p:cNvGraphicFramePr>
            <a:graphicFrameLocks noChangeAspect="1"/>
          </p:cNvGraphicFramePr>
          <p:nvPr>
            <p:extLst>
              <p:ext uri="{D42A27DB-BD31-4B8C-83A1-F6EECF244321}">
                <p14:modId xmlns:p14="http://schemas.microsoft.com/office/powerpoint/2010/main" val="3457756746"/>
              </p:ext>
            </p:extLst>
          </p:nvPr>
        </p:nvGraphicFramePr>
        <p:xfrm>
          <a:off x="0" y="2438400"/>
          <a:ext cx="1753817" cy="1752600"/>
        </p:xfrm>
        <a:graphic>
          <a:graphicData uri="http://schemas.openxmlformats.org/presentationml/2006/ole">
            <mc:AlternateContent xmlns:mc="http://schemas.openxmlformats.org/markup-compatibility/2006">
              <mc:Choice xmlns:v="urn:schemas-microsoft-com:vml" Requires="v">
                <p:oleObj spid="_x0000_s5129" name="Clip" r:id="rId5" imgW="8007350" imgH="8001000" progId="MS_ClipArt_Gallery.5">
                  <p:embed/>
                </p:oleObj>
              </mc:Choice>
              <mc:Fallback>
                <p:oleObj name="Clip" r:id="rId5" imgW="8007350" imgH="8001000"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38400"/>
                        <a:ext cx="1753817" cy="1752600"/>
                      </a:xfrm>
                      <a:prstGeom prst="rect">
                        <a:avLst/>
                      </a:prstGeom>
                      <a:noFill/>
                      <a:ln>
                        <a:noFill/>
                      </a:ln>
                      <a:effectLst/>
                    </p:spPr>
                  </p:pic>
                </p:oleObj>
              </mc:Fallback>
            </mc:AlternateContent>
          </a:graphicData>
        </a:graphic>
      </p:graphicFrame>
      <p:sp>
        <p:nvSpPr>
          <p:cNvPr id="2" name="TextBox 1"/>
          <p:cNvSpPr txBox="1"/>
          <p:nvPr/>
        </p:nvSpPr>
        <p:spPr>
          <a:xfrm>
            <a:off x="609600" y="5257800"/>
            <a:ext cx="4885633" cy="1246495"/>
          </a:xfrm>
          <a:prstGeom prst="rect">
            <a:avLst/>
          </a:prstGeom>
          <a:noFill/>
        </p:spPr>
        <p:txBody>
          <a:bodyPr wrap="none" rtlCol="0">
            <a:spAutoFit/>
          </a:bodyPr>
          <a:lstStyle/>
          <a:p>
            <a:r>
              <a:rPr lang="en-US" sz="2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Ron Hopkins, CFPS, CFEI</a:t>
            </a:r>
          </a:p>
          <a:p>
            <a:r>
              <a:rPr lang="en-US" sz="2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Instructor, EKU OSHA Ed Center</a:t>
            </a:r>
          </a:p>
          <a:p>
            <a:r>
              <a:rPr lang="en-US" sz="2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Eastern Kentucky University</a:t>
            </a:r>
          </a:p>
        </p:txBody>
      </p:sp>
    </p:spTree>
    <p:extLst>
      <p:ext uri="{BB962C8B-B14F-4D97-AF65-F5344CB8AC3E}">
        <p14:creationId xmlns:p14="http://schemas.microsoft.com/office/powerpoint/2010/main" val="1490293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8" descr="MVC-004F"/>
          <p:cNvPicPr>
            <a:picLocks noChangeAspect="1" noChangeArrowheads="1"/>
          </p:cNvPicPr>
          <p:nvPr/>
        </p:nvPicPr>
        <p:blipFill>
          <a:blip r:embed="rId3">
            <a:extLst>
              <a:ext uri="{28A0092B-C50C-407E-A947-70E740481C1C}">
                <a14:useLocalDpi xmlns:a14="http://schemas.microsoft.com/office/drawing/2010/main" val="0"/>
              </a:ext>
            </a:extLst>
          </a:blip>
          <a:srcRect l="26250" r="17500"/>
          <a:stretch>
            <a:fillRect/>
          </a:stretch>
        </p:blipFill>
        <p:spPr bwMode="auto">
          <a:xfrm>
            <a:off x="5715000" y="22860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533400" y="228600"/>
            <a:ext cx="7772400" cy="990600"/>
          </a:xfrm>
        </p:spPr>
        <p:txBody>
          <a:bodyPr/>
          <a:lstStyle/>
          <a:p>
            <a:pPr>
              <a:defRPr/>
            </a:pPr>
            <a:r>
              <a:rPr lang="en-US" dirty="0" smtClean="0"/>
              <a:t>I. Introduction</a:t>
            </a:r>
          </a:p>
        </p:txBody>
      </p:sp>
      <p:sp>
        <p:nvSpPr>
          <p:cNvPr id="75780" name="Rectangle 3"/>
          <p:cNvSpPr>
            <a:spLocks noGrp="1" noChangeArrowheads="1"/>
          </p:cNvSpPr>
          <p:nvPr>
            <p:ph type="body" idx="1"/>
          </p:nvPr>
        </p:nvSpPr>
        <p:spPr>
          <a:xfrm>
            <a:off x="685800" y="1219200"/>
            <a:ext cx="7772400" cy="4114800"/>
          </a:xfrm>
        </p:spPr>
        <p:txBody>
          <a:bodyPr/>
          <a:lstStyle/>
          <a:p>
            <a:pPr marL="0" indent="0">
              <a:lnSpc>
                <a:spcPct val="120000"/>
              </a:lnSpc>
              <a:buNone/>
            </a:pPr>
            <a:r>
              <a:rPr lang="en-US" dirty="0" smtClean="0"/>
              <a:t>Research indicates benefits to companies who establish </a:t>
            </a:r>
            <a:r>
              <a:rPr lang="en-US" dirty="0" smtClean="0">
                <a:solidFill>
                  <a:srgbClr val="FFFF00"/>
                </a:solidFill>
              </a:rPr>
              <a:t>effective worker safety and health programs:</a:t>
            </a:r>
          </a:p>
          <a:p>
            <a:pPr lvl="1">
              <a:lnSpc>
                <a:spcPct val="120000"/>
              </a:lnSpc>
              <a:buFont typeface="Arial" charset="0"/>
              <a:buChar char="•"/>
            </a:pPr>
            <a:r>
              <a:rPr lang="en-US" sz="3000" dirty="0" smtClean="0"/>
              <a:t>Reduction in the extent and severity of work-related injuries and illnesses</a:t>
            </a:r>
          </a:p>
          <a:p>
            <a:pPr lvl="1">
              <a:lnSpc>
                <a:spcPct val="120000"/>
              </a:lnSpc>
              <a:buFont typeface="Arial" charset="0"/>
              <a:buChar char="•"/>
            </a:pPr>
            <a:r>
              <a:rPr lang="en-US" sz="3000" dirty="0" smtClean="0"/>
              <a:t>Improved employee morale</a:t>
            </a:r>
          </a:p>
          <a:p>
            <a:pPr lvl="1">
              <a:lnSpc>
                <a:spcPct val="120000"/>
              </a:lnSpc>
              <a:buFont typeface="Arial" charset="0"/>
              <a:buChar char="•"/>
            </a:pPr>
            <a:r>
              <a:rPr lang="en-US" sz="3000" dirty="0" smtClean="0"/>
              <a:t>Higher productivity</a:t>
            </a:r>
          </a:p>
          <a:p>
            <a:pPr lvl="1">
              <a:lnSpc>
                <a:spcPct val="120000"/>
              </a:lnSpc>
              <a:buFont typeface="Arial" charset="0"/>
              <a:buChar char="•"/>
            </a:pPr>
            <a:r>
              <a:rPr lang="en-US" sz="3000" dirty="0" smtClean="0"/>
              <a:t>Lower workers’ compensation costs</a:t>
            </a:r>
          </a:p>
        </p:txBody>
      </p:sp>
      <p:grpSp>
        <p:nvGrpSpPr>
          <p:cNvPr id="75781" name="Group 4"/>
          <p:cNvGrpSpPr>
            <a:grpSpLocks/>
          </p:cNvGrpSpPr>
          <p:nvPr/>
        </p:nvGrpSpPr>
        <p:grpSpPr bwMode="auto">
          <a:xfrm>
            <a:off x="6946900" y="381000"/>
            <a:ext cx="2044700" cy="1063625"/>
            <a:chOff x="4225" y="1346"/>
            <a:chExt cx="1143" cy="634"/>
          </a:xfrm>
        </p:grpSpPr>
        <p:grpSp>
          <p:nvGrpSpPr>
            <p:cNvPr id="75782" name="Group 5"/>
            <p:cNvGrpSpPr>
              <a:grpSpLocks/>
            </p:cNvGrpSpPr>
            <p:nvPr/>
          </p:nvGrpSpPr>
          <p:grpSpPr bwMode="auto">
            <a:xfrm flipV="1">
              <a:off x="4226" y="1346"/>
              <a:ext cx="1142" cy="634"/>
              <a:chOff x="4226" y="1346"/>
              <a:chExt cx="1142" cy="634"/>
            </a:xfrm>
          </p:grpSpPr>
          <p:sp>
            <p:nvSpPr>
              <p:cNvPr id="75786" name="Rectangle 6"/>
              <p:cNvSpPr>
                <a:spLocks noChangeArrowheads="1"/>
              </p:cNvSpPr>
              <p:nvPr/>
            </p:nvSpPr>
            <p:spPr bwMode="auto">
              <a:xfrm>
                <a:off x="4226" y="1347"/>
                <a:ext cx="1139" cy="630"/>
              </a:xfrm>
              <a:prstGeom prst="rect">
                <a:avLst/>
              </a:prstGeom>
              <a:solidFill>
                <a:srgbClr val="C0C0C0"/>
              </a:solidFill>
              <a:ln w="6350">
                <a:solidFill>
                  <a:srgbClr val="000000"/>
                </a:solidFill>
                <a:miter lim="800000"/>
                <a:headEnd/>
                <a:tailEnd/>
              </a:ln>
            </p:spPr>
            <p:txBody>
              <a:bodyPr/>
              <a:lstStyle/>
              <a:p>
                <a:pPr fontAlgn="base">
                  <a:spcBef>
                    <a:spcPct val="0"/>
                  </a:spcBef>
                  <a:spcAft>
                    <a:spcPct val="0"/>
                  </a:spcAft>
                </a:pPr>
                <a:endParaRPr lang="en-US" sz="2500">
                  <a:solidFill>
                    <a:srgbClr val="FFFFFF"/>
                  </a:solidFill>
                  <a:latin typeface="Arial" charset="0"/>
                </a:endParaRPr>
              </a:p>
            </p:txBody>
          </p:sp>
          <p:grpSp>
            <p:nvGrpSpPr>
              <p:cNvPr id="75787" name="Group 13"/>
              <p:cNvGrpSpPr>
                <a:grpSpLocks/>
              </p:cNvGrpSpPr>
              <p:nvPr/>
            </p:nvGrpSpPr>
            <p:grpSpPr bwMode="auto">
              <a:xfrm>
                <a:off x="4289" y="1346"/>
                <a:ext cx="1014" cy="634"/>
                <a:chOff x="4289" y="1346"/>
                <a:chExt cx="1014" cy="634"/>
              </a:xfrm>
            </p:grpSpPr>
            <p:sp>
              <p:nvSpPr>
                <p:cNvPr id="75798" name="Line 8"/>
                <p:cNvSpPr>
                  <a:spLocks noChangeShapeType="1"/>
                </p:cNvSpPr>
                <p:nvPr/>
              </p:nvSpPr>
              <p:spPr bwMode="auto">
                <a:xfrm>
                  <a:off x="4796"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9" name="Line 9"/>
                <p:cNvSpPr>
                  <a:spLocks noChangeShapeType="1"/>
                </p:cNvSpPr>
                <p:nvPr/>
              </p:nvSpPr>
              <p:spPr bwMode="auto">
                <a:xfrm>
                  <a:off x="4732"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0" name="Line 10"/>
                <p:cNvSpPr>
                  <a:spLocks noChangeShapeType="1"/>
                </p:cNvSpPr>
                <p:nvPr/>
              </p:nvSpPr>
              <p:spPr bwMode="auto">
                <a:xfrm>
                  <a:off x="4669"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1" name="Line 11"/>
                <p:cNvSpPr>
                  <a:spLocks noChangeShapeType="1"/>
                </p:cNvSpPr>
                <p:nvPr/>
              </p:nvSpPr>
              <p:spPr bwMode="auto">
                <a:xfrm flipV="1">
                  <a:off x="4606"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2" name="Line 12"/>
                <p:cNvSpPr>
                  <a:spLocks noChangeShapeType="1"/>
                </p:cNvSpPr>
                <p:nvPr/>
              </p:nvSpPr>
              <p:spPr bwMode="auto">
                <a:xfrm>
                  <a:off x="4542"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3" name="Line 13"/>
                <p:cNvSpPr>
                  <a:spLocks noChangeShapeType="1"/>
                </p:cNvSpPr>
                <p:nvPr/>
              </p:nvSpPr>
              <p:spPr bwMode="auto">
                <a:xfrm flipV="1">
                  <a:off x="4479"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4" name="Line 14"/>
                <p:cNvSpPr>
                  <a:spLocks noChangeShapeType="1"/>
                </p:cNvSpPr>
                <p:nvPr/>
              </p:nvSpPr>
              <p:spPr bwMode="auto">
                <a:xfrm>
                  <a:off x="4416"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5" name="Line 15"/>
                <p:cNvSpPr>
                  <a:spLocks noChangeShapeType="1"/>
                </p:cNvSpPr>
                <p:nvPr/>
              </p:nvSpPr>
              <p:spPr bwMode="auto">
                <a:xfrm flipV="1">
                  <a:off x="4353"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6" name="Line 16"/>
                <p:cNvSpPr>
                  <a:spLocks noChangeShapeType="1"/>
                </p:cNvSpPr>
                <p:nvPr/>
              </p:nvSpPr>
              <p:spPr bwMode="auto">
                <a:xfrm>
                  <a:off x="4289" y="1346"/>
                  <a:ext cx="1" cy="6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7" name="Line 17"/>
                <p:cNvSpPr>
                  <a:spLocks noChangeShapeType="1"/>
                </p:cNvSpPr>
                <p:nvPr/>
              </p:nvSpPr>
              <p:spPr bwMode="auto">
                <a:xfrm>
                  <a:off x="5302"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8" name="Line 18"/>
                <p:cNvSpPr>
                  <a:spLocks noChangeShapeType="1"/>
                </p:cNvSpPr>
                <p:nvPr/>
              </p:nvSpPr>
              <p:spPr bwMode="auto">
                <a:xfrm>
                  <a:off x="5238"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09" name="Line 19"/>
                <p:cNvSpPr>
                  <a:spLocks noChangeShapeType="1"/>
                </p:cNvSpPr>
                <p:nvPr/>
              </p:nvSpPr>
              <p:spPr bwMode="auto">
                <a:xfrm>
                  <a:off x="5175"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10" name="Line 20"/>
                <p:cNvSpPr>
                  <a:spLocks noChangeShapeType="1"/>
                </p:cNvSpPr>
                <p:nvPr/>
              </p:nvSpPr>
              <p:spPr bwMode="auto">
                <a:xfrm flipV="1">
                  <a:off x="5112"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11" name="Line 21"/>
                <p:cNvSpPr>
                  <a:spLocks noChangeShapeType="1"/>
                </p:cNvSpPr>
                <p:nvPr/>
              </p:nvSpPr>
              <p:spPr bwMode="auto">
                <a:xfrm>
                  <a:off x="5048"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12" name="Line 22"/>
                <p:cNvSpPr>
                  <a:spLocks noChangeShapeType="1"/>
                </p:cNvSpPr>
                <p:nvPr/>
              </p:nvSpPr>
              <p:spPr bwMode="auto">
                <a:xfrm flipV="1">
                  <a:off x="4985"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13" name="Line 23"/>
                <p:cNvSpPr>
                  <a:spLocks noChangeShapeType="1"/>
                </p:cNvSpPr>
                <p:nvPr/>
              </p:nvSpPr>
              <p:spPr bwMode="auto">
                <a:xfrm>
                  <a:off x="4922"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814" name="Line 24"/>
                <p:cNvSpPr>
                  <a:spLocks noChangeShapeType="1"/>
                </p:cNvSpPr>
                <p:nvPr/>
              </p:nvSpPr>
              <p:spPr bwMode="auto">
                <a:xfrm>
                  <a:off x="4859" y="1347"/>
                  <a:ext cx="1" cy="63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grpSp>
          <p:grpSp>
            <p:nvGrpSpPr>
              <p:cNvPr id="75788" name="Group 25"/>
              <p:cNvGrpSpPr>
                <a:grpSpLocks/>
              </p:cNvGrpSpPr>
              <p:nvPr/>
            </p:nvGrpSpPr>
            <p:grpSpPr bwMode="auto">
              <a:xfrm>
                <a:off x="4226" y="1410"/>
                <a:ext cx="1142" cy="506"/>
                <a:chOff x="4226" y="1410"/>
                <a:chExt cx="1142" cy="506"/>
              </a:xfrm>
            </p:grpSpPr>
            <p:sp>
              <p:nvSpPr>
                <p:cNvPr id="75789" name="Line 26"/>
                <p:cNvSpPr>
                  <a:spLocks noChangeShapeType="1"/>
                </p:cNvSpPr>
                <p:nvPr/>
              </p:nvSpPr>
              <p:spPr bwMode="auto">
                <a:xfrm>
                  <a:off x="4226" y="1662"/>
                  <a:ext cx="114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0" name="Line 27"/>
                <p:cNvSpPr>
                  <a:spLocks noChangeShapeType="1"/>
                </p:cNvSpPr>
                <p:nvPr/>
              </p:nvSpPr>
              <p:spPr bwMode="auto">
                <a:xfrm>
                  <a:off x="4226" y="1599"/>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1" name="Line 28"/>
                <p:cNvSpPr>
                  <a:spLocks noChangeShapeType="1"/>
                </p:cNvSpPr>
                <p:nvPr/>
              </p:nvSpPr>
              <p:spPr bwMode="auto">
                <a:xfrm>
                  <a:off x="4226" y="1536"/>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2" name="Line 29"/>
                <p:cNvSpPr>
                  <a:spLocks noChangeShapeType="1"/>
                </p:cNvSpPr>
                <p:nvPr/>
              </p:nvSpPr>
              <p:spPr bwMode="auto">
                <a:xfrm>
                  <a:off x="4226" y="1473"/>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3" name="Line 30"/>
                <p:cNvSpPr>
                  <a:spLocks noChangeShapeType="1"/>
                </p:cNvSpPr>
                <p:nvPr/>
              </p:nvSpPr>
              <p:spPr bwMode="auto">
                <a:xfrm>
                  <a:off x="4226" y="1410"/>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4" name="Line 31"/>
                <p:cNvSpPr>
                  <a:spLocks noChangeShapeType="1"/>
                </p:cNvSpPr>
                <p:nvPr/>
              </p:nvSpPr>
              <p:spPr bwMode="auto">
                <a:xfrm>
                  <a:off x="4226" y="1915"/>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5" name="Line 32"/>
                <p:cNvSpPr>
                  <a:spLocks noChangeShapeType="1"/>
                </p:cNvSpPr>
                <p:nvPr/>
              </p:nvSpPr>
              <p:spPr bwMode="auto">
                <a:xfrm>
                  <a:off x="4226" y="1852"/>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6" name="Line 33"/>
                <p:cNvSpPr>
                  <a:spLocks noChangeShapeType="1"/>
                </p:cNvSpPr>
                <p:nvPr/>
              </p:nvSpPr>
              <p:spPr bwMode="auto">
                <a:xfrm>
                  <a:off x="4226" y="1789"/>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sp>
              <p:nvSpPr>
                <p:cNvPr id="75797" name="Line 34"/>
                <p:cNvSpPr>
                  <a:spLocks noChangeShapeType="1"/>
                </p:cNvSpPr>
                <p:nvPr/>
              </p:nvSpPr>
              <p:spPr bwMode="auto">
                <a:xfrm>
                  <a:off x="4226" y="1725"/>
                  <a:ext cx="114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Arial" charset="0"/>
                  </a:endParaRPr>
                </a:p>
              </p:txBody>
            </p:sp>
          </p:grpSp>
        </p:grpSp>
        <p:grpSp>
          <p:nvGrpSpPr>
            <p:cNvPr id="75783" name="Group 35"/>
            <p:cNvGrpSpPr>
              <a:grpSpLocks/>
            </p:cNvGrpSpPr>
            <p:nvPr/>
          </p:nvGrpSpPr>
          <p:grpSpPr bwMode="auto">
            <a:xfrm flipV="1">
              <a:off x="4225" y="1399"/>
              <a:ext cx="1121" cy="514"/>
              <a:chOff x="4225" y="1399"/>
              <a:chExt cx="1121" cy="514"/>
            </a:xfrm>
          </p:grpSpPr>
          <p:sp>
            <p:nvSpPr>
              <p:cNvPr id="75784" name="Freeform 36"/>
              <p:cNvSpPr>
                <a:spLocks/>
              </p:cNvSpPr>
              <p:nvPr/>
            </p:nvSpPr>
            <p:spPr bwMode="auto">
              <a:xfrm>
                <a:off x="4225" y="1411"/>
                <a:ext cx="1120" cy="502"/>
              </a:xfrm>
              <a:custGeom>
                <a:avLst/>
                <a:gdLst>
                  <a:gd name="T0" fmla="*/ 0 w 4479"/>
                  <a:gd name="T1" fmla="*/ 0 h 2009"/>
                  <a:gd name="T2" fmla="*/ 0 w 4479"/>
                  <a:gd name="T3" fmla="*/ 0 h 2009"/>
                  <a:gd name="T4" fmla="*/ 0 w 4479"/>
                  <a:gd name="T5" fmla="*/ 0 h 2009"/>
                  <a:gd name="T6" fmla="*/ 0 w 4479"/>
                  <a:gd name="T7" fmla="*/ 0 h 2009"/>
                  <a:gd name="T8" fmla="*/ 0 w 4479"/>
                  <a:gd name="T9" fmla="*/ 0 h 2009"/>
                  <a:gd name="T10" fmla="*/ 0 w 4479"/>
                  <a:gd name="T11" fmla="*/ 0 h 2009"/>
                  <a:gd name="T12" fmla="*/ 0 w 4479"/>
                  <a:gd name="T13" fmla="*/ 0 h 2009"/>
                  <a:gd name="T14" fmla="*/ 0 w 4479"/>
                  <a:gd name="T15" fmla="*/ 0 h 2009"/>
                  <a:gd name="T16" fmla="*/ 0 w 4479"/>
                  <a:gd name="T17" fmla="*/ 0 h 2009"/>
                  <a:gd name="T18" fmla="*/ 0 w 4479"/>
                  <a:gd name="T19" fmla="*/ 0 h 2009"/>
                  <a:gd name="T20" fmla="*/ 0 w 4479"/>
                  <a:gd name="T21" fmla="*/ 0 h 2009"/>
                  <a:gd name="T22" fmla="*/ 0 w 4479"/>
                  <a:gd name="T23" fmla="*/ 0 h 2009"/>
                  <a:gd name="T24" fmla="*/ 0 w 4479"/>
                  <a:gd name="T25" fmla="*/ 0 h 2009"/>
                  <a:gd name="T26" fmla="*/ 0 w 4479"/>
                  <a:gd name="T27" fmla="*/ 0 h 2009"/>
                  <a:gd name="T28" fmla="*/ 0 w 4479"/>
                  <a:gd name="T29" fmla="*/ 0 h 2009"/>
                  <a:gd name="T30" fmla="*/ 0 w 4479"/>
                  <a:gd name="T31" fmla="*/ 0 h 2009"/>
                  <a:gd name="T32" fmla="*/ 0 w 4479"/>
                  <a:gd name="T33" fmla="*/ 0 h 2009"/>
                  <a:gd name="T34" fmla="*/ 0 w 4479"/>
                  <a:gd name="T35" fmla="*/ 0 h 2009"/>
                  <a:gd name="T36" fmla="*/ 0 w 4479"/>
                  <a:gd name="T37" fmla="*/ 0 h 2009"/>
                  <a:gd name="T38" fmla="*/ 0 w 4479"/>
                  <a:gd name="T39" fmla="*/ 0 h 20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79"/>
                  <a:gd name="T61" fmla="*/ 0 h 2009"/>
                  <a:gd name="T62" fmla="*/ 4479 w 4479"/>
                  <a:gd name="T63" fmla="*/ 2009 h 20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79" h="2009">
                    <a:moveTo>
                      <a:pt x="0" y="1809"/>
                    </a:moveTo>
                    <a:lnTo>
                      <a:pt x="760" y="1305"/>
                    </a:lnTo>
                    <a:lnTo>
                      <a:pt x="1188" y="1788"/>
                    </a:lnTo>
                    <a:lnTo>
                      <a:pt x="1772" y="1052"/>
                    </a:lnTo>
                    <a:lnTo>
                      <a:pt x="2275" y="1525"/>
                    </a:lnTo>
                    <a:lnTo>
                      <a:pt x="3013" y="610"/>
                    </a:lnTo>
                    <a:lnTo>
                      <a:pt x="3543" y="1052"/>
                    </a:lnTo>
                    <a:lnTo>
                      <a:pt x="4303" y="126"/>
                    </a:lnTo>
                    <a:lnTo>
                      <a:pt x="4219" y="42"/>
                    </a:lnTo>
                    <a:lnTo>
                      <a:pt x="4479" y="0"/>
                    </a:lnTo>
                    <a:lnTo>
                      <a:pt x="4468" y="294"/>
                    </a:lnTo>
                    <a:lnTo>
                      <a:pt x="4384" y="211"/>
                    </a:lnTo>
                    <a:lnTo>
                      <a:pt x="3551" y="1241"/>
                    </a:lnTo>
                    <a:lnTo>
                      <a:pt x="3038" y="799"/>
                    </a:lnTo>
                    <a:lnTo>
                      <a:pt x="2279" y="1725"/>
                    </a:lnTo>
                    <a:lnTo>
                      <a:pt x="1790" y="1262"/>
                    </a:lnTo>
                    <a:lnTo>
                      <a:pt x="1188" y="2009"/>
                    </a:lnTo>
                    <a:lnTo>
                      <a:pt x="725" y="1484"/>
                    </a:lnTo>
                    <a:lnTo>
                      <a:pt x="0" y="1977"/>
                    </a:lnTo>
                    <a:lnTo>
                      <a:pt x="0" y="18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latin typeface="Arial" charset="0"/>
                </a:endParaRPr>
              </a:p>
            </p:txBody>
          </p:sp>
          <p:sp>
            <p:nvSpPr>
              <p:cNvPr id="75785" name="Freeform 37"/>
              <p:cNvSpPr>
                <a:spLocks/>
              </p:cNvSpPr>
              <p:nvPr/>
            </p:nvSpPr>
            <p:spPr bwMode="auto">
              <a:xfrm>
                <a:off x="4226" y="1399"/>
                <a:ext cx="1120" cy="502"/>
              </a:xfrm>
              <a:custGeom>
                <a:avLst/>
                <a:gdLst>
                  <a:gd name="T0" fmla="*/ 0 w 4480"/>
                  <a:gd name="T1" fmla="*/ 0 h 2009"/>
                  <a:gd name="T2" fmla="*/ 0 w 4480"/>
                  <a:gd name="T3" fmla="*/ 0 h 2009"/>
                  <a:gd name="T4" fmla="*/ 0 w 4480"/>
                  <a:gd name="T5" fmla="*/ 0 h 2009"/>
                  <a:gd name="T6" fmla="*/ 0 w 4480"/>
                  <a:gd name="T7" fmla="*/ 0 h 2009"/>
                  <a:gd name="T8" fmla="*/ 0 w 4480"/>
                  <a:gd name="T9" fmla="*/ 0 h 2009"/>
                  <a:gd name="T10" fmla="*/ 0 w 4480"/>
                  <a:gd name="T11" fmla="*/ 0 h 2009"/>
                  <a:gd name="T12" fmla="*/ 0 w 4480"/>
                  <a:gd name="T13" fmla="*/ 0 h 2009"/>
                  <a:gd name="T14" fmla="*/ 0 w 4480"/>
                  <a:gd name="T15" fmla="*/ 0 h 2009"/>
                  <a:gd name="T16" fmla="*/ 0 w 4480"/>
                  <a:gd name="T17" fmla="*/ 0 h 2009"/>
                  <a:gd name="T18" fmla="*/ 0 w 4480"/>
                  <a:gd name="T19" fmla="*/ 0 h 2009"/>
                  <a:gd name="T20" fmla="*/ 0 w 4480"/>
                  <a:gd name="T21" fmla="*/ 0 h 2009"/>
                  <a:gd name="T22" fmla="*/ 0 w 4480"/>
                  <a:gd name="T23" fmla="*/ 0 h 2009"/>
                  <a:gd name="T24" fmla="*/ 0 w 4480"/>
                  <a:gd name="T25" fmla="*/ 0 h 2009"/>
                  <a:gd name="T26" fmla="*/ 0 w 4480"/>
                  <a:gd name="T27" fmla="*/ 0 h 2009"/>
                  <a:gd name="T28" fmla="*/ 0 w 4480"/>
                  <a:gd name="T29" fmla="*/ 0 h 2009"/>
                  <a:gd name="T30" fmla="*/ 0 w 4480"/>
                  <a:gd name="T31" fmla="*/ 0 h 2009"/>
                  <a:gd name="T32" fmla="*/ 0 w 4480"/>
                  <a:gd name="T33" fmla="*/ 0 h 2009"/>
                  <a:gd name="T34" fmla="*/ 0 w 4480"/>
                  <a:gd name="T35" fmla="*/ 0 h 2009"/>
                  <a:gd name="T36" fmla="*/ 0 w 4480"/>
                  <a:gd name="T37" fmla="*/ 0 h 2009"/>
                  <a:gd name="T38" fmla="*/ 0 w 4480"/>
                  <a:gd name="T39" fmla="*/ 0 h 20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80"/>
                  <a:gd name="T61" fmla="*/ 0 h 2009"/>
                  <a:gd name="T62" fmla="*/ 4480 w 4480"/>
                  <a:gd name="T63" fmla="*/ 2009 h 20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80" h="2009">
                    <a:moveTo>
                      <a:pt x="0" y="1809"/>
                    </a:moveTo>
                    <a:lnTo>
                      <a:pt x="761" y="1304"/>
                    </a:lnTo>
                    <a:lnTo>
                      <a:pt x="1188" y="1788"/>
                    </a:lnTo>
                    <a:lnTo>
                      <a:pt x="1773" y="1051"/>
                    </a:lnTo>
                    <a:lnTo>
                      <a:pt x="2276" y="1524"/>
                    </a:lnTo>
                    <a:lnTo>
                      <a:pt x="3014" y="609"/>
                    </a:lnTo>
                    <a:lnTo>
                      <a:pt x="3544" y="1051"/>
                    </a:lnTo>
                    <a:lnTo>
                      <a:pt x="4304" y="126"/>
                    </a:lnTo>
                    <a:lnTo>
                      <a:pt x="4219" y="42"/>
                    </a:lnTo>
                    <a:lnTo>
                      <a:pt x="4480" y="0"/>
                    </a:lnTo>
                    <a:lnTo>
                      <a:pt x="4469" y="294"/>
                    </a:lnTo>
                    <a:lnTo>
                      <a:pt x="4385" y="210"/>
                    </a:lnTo>
                    <a:lnTo>
                      <a:pt x="3551" y="1241"/>
                    </a:lnTo>
                    <a:lnTo>
                      <a:pt x="3038" y="799"/>
                    </a:lnTo>
                    <a:lnTo>
                      <a:pt x="2279" y="1725"/>
                    </a:lnTo>
                    <a:lnTo>
                      <a:pt x="1790" y="1262"/>
                    </a:lnTo>
                    <a:lnTo>
                      <a:pt x="1188" y="2009"/>
                    </a:lnTo>
                    <a:lnTo>
                      <a:pt x="725" y="1483"/>
                    </a:lnTo>
                    <a:lnTo>
                      <a:pt x="0" y="1977"/>
                    </a:lnTo>
                    <a:lnTo>
                      <a:pt x="0" y="180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latin typeface="Arial" charset="0"/>
                </a:endParaRPr>
              </a:p>
            </p:txBody>
          </p:sp>
        </p:grpSp>
      </p:grpSp>
    </p:spTree>
    <p:extLst>
      <p:ext uri="{BB962C8B-B14F-4D97-AF65-F5344CB8AC3E}">
        <p14:creationId xmlns:p14="http://schemas.microsoft.com/office/powerpoint/2010/main" val="2924818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762000"/>
          </a:xfrm>
        </p:spPr>
        <p:txBody>
          <a:bodyPr/>
          <a:lstStyle/>
          <a:p>
            <a:pPr>
              <a:defRPr/>
            </a:pPr>
            <a:r>
              <a:rPr lang="en-US" dirty="0" smtClean="0"/>
              <a:t>A. Exemplary Workplaces</a:t>
            </a:r>
          </a:p>
        </p:txBody>
      </p:sp>
      <p:sp>
        <p:nvSpPr>
          <p:cNvPr id="76803" name="Rectangle 3"/>
          <p:cNvSpPr>
            <a:spLocks noGrp="1" noChangeArrowheads="1"/>
          </p:cNvSpPr>
          <p:nvPr>
            <p:ph type="body" idx="1"/>
          </p:nvPr>
        </p:nvSpPr>
        <p:spPr>
          <a:xfrm>
            <a:off x="0" y="1143000"/>
            <a:ext cx="9144000" cy="4114800"/>
          </a:xfrm>
        </p:spPr>
        <p:txBody>
          <a:bodyPr/>
          <a:lstStyle/>
          <a:p>
            <a:pPr>
              <a:lnSpc>
                <a:spcPct val="120000"/>
              </a:lnSpc>
              <a:buFontTx/>
              <a:buNone/>
            </a:pPr>
            <a:r>
              <a:rPr lang="en-US" dirty="0" smtClean="0"/>
              <a:t>   Common characteristics of effective safety and health programs:</a:t>
            </a:r>
          </a:p>
          <a:p>
            <a:pPr lvl="1">
              <a:lnSpc>
                <a:spcPct val="120000"/>
              </a:lnSpc>
              <a:buFont typeface="Arial" charset="0"/>
              <a:buChar char="•"/>
            </a:pPr>
            <a:r>
              <a:rPr lang="en-US" dirty="0" smtClean="0"/>
              <a:t>Assignment of responsibility to managers, supervisors, and workers</a:t>
            </a:r>
          </a:p>
          <a:p>
            <a:pPr lvl="1">
              <a:lnSpc>
                <a:spcPct val="120000"/>
              </a:lnSpc>
              <a:buFont typeface="Arial" charset="0"/>
              <a:buChar char="•"/>
            </a:pPr>
            <a:r>
              <a:rPr lang="en-US" dirty="0" smtClean="0"/>
              <a:t>Regular inspections to control hazards</a:t>
            </a:r>
          </a:p>
          <a:p>
            <a:pPr lvl="1">
              <a:lnSpc>
                <a:spcPct val="120000"/>
              </a:lnSpc>
              <a:buFont typeface="Arial" charset="0"/>
              <a:buChar char="•"/>
            </a:pPr>
            <a:r>
              <a:rPr lang="en-US" dirty="0" smtClean="0"/>
              <a:t>Employee training and orientation for the recognition and avoidance of hazards</a:t>
            </a:r>
          </a:p>
        </p:txBody>
      </p:sp>
    </p:spTree>
    <p:extLst>
      <p:ext uri="{BB962C8B-B14F-4D97-AF65-F5344CB8AC3E}">
        <p14:creationId xmlns:p14="http://schemas.microsoft.com/office/powerpoint/2010/main" val="2436800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0"/>
            <a:ext cx="4445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2"/>
          <p:cNvSpPr txBox="1">
            <a:spLocks noChangeArrowheads="1"/>
          </p:cNvSpPr>
          <p:nvPr/>
        </p:nvSpPr>
        <p:spPr bwMode="auto">
          <a:xfrm>
            <a:off x="533400" y="358775"/>
            <a:ext cx="7239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4500" b="1" dirty="0" smtClean="0">
                <a:solidFill>
                  <a:srgbClr val="FFFF00"/>
                </a:solidFill>
                <a:latin typeface="Times New Roman" pitchFamily="18" charset="0"/>
                <a:cs typeface="Times New Roman" pitchFamily="18" charset="0"/>
              </a:rPr>
              <a:t>B. Cost </a:t>
            </a:r>
            <a:r>
              <a:rPr lang="en-US" sz="4500" b="1" dirty="0">
                <a:solidFill>
                  <a:srgbClr val="FFFF00"/>
                </a:solidFill>
                <a:latin typeface="Times New Roman" pitchFamily="18" charset="0"/>
                <a:cs typeface="Times New Roman" pitchFamily="18" charset="0"/>
              </a:rPr>
              <a:t>of Accidents</a:t>
            </a:r>
          </a:p>
        </p:txBody>
      </p:sp>
      <p:sp>
        <p:nvSpPr>
          <p:cNvPr id="78852" name="Text Box 4"/>
          <p:cNvSpPr txBox="1">
            <a:spLocks noChangeArrowheads="1"/>
          </p:cNvSpPr>
          <p:nvPr/>
        </p:nvSpPr>
        <p:spPr bwMode="auto">
          <a:xfrm>
            <a:off x="593725" y="2362200"/>
            <a:ext cx="8474075"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500" b="1" dirty="0">
                <a:solidFill>
                  <a:prstClr val="white"/>
                </a:solidFill>
                <a:latin typeface="Times New Roman" pitchFamily="18" charset="0"/>
                <a:cs typeface="Times New Roman" pitchFamily="18" charset="0"/>
              </a:rPr>
              <a:t>1. 45 billion dollars</a:t>
            </a:r>
          </a:p>
          <a:p>
            <a:pPr eaLnBrk="1" fontAlgn="base" hangingPunct="1">
              <a:spcBef>
                <a:spcPct val="0"/>
              </a:spcBef>
              <a:spcAft>
                <a:spcPct val="0"/>
              </a:spcAft>
            </a:pPr>
            <a:r>
              <a:rPr lang="en-US" sz="3500" b="1" dirty="0">
                <a:solidFill>
                  <a:prstClr val="white"/>
                </a:solidFill>
                <a:latin typeface="Times New Roman" pitchFamily="18" charset="0"/>
                <a:cs typeface="Times New Roman" pitchFamily="18" charset="0"/>
              </a:rPr>
              <a:t>2. 3.9 million lost workdays </a:t>
            </a:r>
            <a:r>
              <a:rPr lang="en-US" sz="3000" b="1" dirty="0">
                <a:solidFill>
                  <a:prstClr val="white"/>
                </a:solidFill>
                <a:latin typeface="Times New Roman" pitchFamily="18" charset="0"/>
                <a:cs typeface="Times New Roman" pitchFamily="18" charset="0"/>
              </a:rPr>
              <a:t>(average 20 days)</a:t>
            </a:r>
          </a:p>
          <a:p>
            <a:pPr eaLnBrk="1" fontAlgn="base" hangingPunct="1">
              <a:spcBef>
                <a:spcPct val="0"/>
              </a:spcBef>
              <a:spcAft>
                <a:spcPct val="0"/>
              </a:spcAft>
            </a:pPr>
            <a:r>
              <a:rPr lang="en-US" sz="3500" b="1" dirty="0">
                <a:solidFill>
                  <a:prstClr val="white"/>
                </a:solidFill>
                <a:latin typeface="Times New Roman" pitchFamily="18" charset="0"/>
                <a:cs typeface="Times New Roman" pitchFamily="18" charset="0"/>
              </a:rPr>
              <a:t>3. 1 out of 20 will suffer serious injury or 	illness</a:t>
            </a:r>
          </a:p>
          <a:p>
            <a:pPr eaLnBrk="1" fontAlgn="base" hangingPunct="1">
              <a:spcBef>
                <a:spcPct val="0"/>
              </a:spcBef>
              <a:spcAft>
                <a:spcPct val="0"/>
              </a:spcAft>
            </a:pPr>
            <a:r>
              <a:rPr lang="en-US" sz="3500" b="1" dirty="0">
                <a:solidFill>
                  <a:prstClr val="white"/>
                </a:solidFill>
                <a:latin typeface="Times New Roman" pitchFamily="18" charset="0"/>
                <a:cs typeface="Times New Roman" pitchFamily="18" charset="0"/>
              </a:rPr>
              <a:t>4. Pain and suffering</a:t>
            </a:r>
          </a:p>
          <a:p>
            <a:pPr eaLnBrk="1" fontAlgn="base" hangingPunct="1">
              <a:spcBef>
                <a:spcPct val="0"/>
              </a:spcBef>
              <a:spcAft>
                <a:spcPct val="0"/>
              </a:spcAft>
            </a:pPr>
            <a:r>
              <a:rPr lang="en-US" sz="3500" b="1" dirty="0">
                <a:solidFill>
                  <a:prstClr val="white"/>
                </a:solidFill>
                <a:latin typeface="Times New Roman" pitchFamily="18" charset="0"/>
                <a:cs typeface="Times New Roman" pitchFamily="18" charset="0"/>
              </a:rPr>
              <a:t>5. Damage to environment</a:t>
            </a:r>
          </a:p>
          <a:p>
            <a:pPr eaLnBrk="1" fontAlgn="base" hangingPunct="1">
              <a:spcBef>
                <a:spcPct val="0"/>
              </a:spcBef>
              <a:spcAft>
                <a:spcPct val="0"/>
              </a:spcAft>
            </a:pPr>
            <a:r>
              <a:rPr lang="en-US" sz="3500" b="1" dirty="0">
                <a:solidFill>
                  <a:prstClr val="white"/>
                </a:solidFill>
                <a:latin typeface="Times New Roman" pitchFamily="18" charset="0"/>
                <a:cs typeface="Times New Roman" pitchFamily="18" charset="0"/>
              </a:rPr>
              <a:t>6. Morale of employees</a:t>
            </a:r>
          </a:p>
        </p:txBody>
      </p:sp>
    </p:spTree>
    <p:extLst>
      <p:ext uri="{BB962C8B-B14F-4D97-AF65-F5344CB8AC3E}">
        <p14:creationId xmlns:p14="http://schemas.microsoft.com/office/powerpoint/2010/main" val="1637085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LICHE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600200"/>
            <a:ext cx="6781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p:txBody>
          <a:bodyPr/>
          <a:lstStyle/>
          <a:p>
            <a:pPr eaLnBrk="1" hangingPunct="1">
              <a:defRPr/>
            </a:pPr>
            <a:r>
              <a:rPr lang="en-US" dirty="0">
                <a:effectLst>
                  <a:outerShdw blurRad="38100" dist="38100" dir="2700000" algn="tl">
                    <a:srgbClr val="000000"/>
                  </a:outerShdw>
                </a:effectLst>
              </a:rPr>
              <a:t>C</a:t>
            </a:r>
            <a:r>
              <a:rPr lang="en-US" dirty="0" smtClean="0">
                <a:effectLst>
                  <a:outerShdw blurRad="38100" dist="38100" dir="2700000" algn="tl">
                    <a:srgbClr val="000000"/>
                  </a:outerShdw>
                </a:effectLst>
              </a:rPr>
              <a:t>. Cost of Accidents</a:t>
            </a:r>
          </a:p>
        </p:txBody>
      </p:sp>
      <p:sp>
        <p:nvSpPr>
          <p:cNvPr id="77828" name="Content Placeholder 2"/>
          <p:cNvSpPr>
            <a:spLocks noGrp="1"/>
          </p:cNvSpPr>
          <p:nvPr>
            <p:ph idx="4294967295"/>
          </p:nvPr>
        </p:nvSpPr>
        <p:spPr/>
        <p:txBody>
          <a:bodyPr/>
          <a:lstStyle/>
          <a:p>
            <a:pPr eaLnBrk="1" hangingPunct="1">
              <a:buFontTx/>
              <a:buNone/>
            </a:pPr>
            <a:r>
              <a:rPr lang="en-US" sz="3800" dirty="0" smtClean="0">
                <a:solidFill>
                  <a:schemeClr val="tx1"/>
                </a:solidFill>
              </a:rPr>
              <a:t>Direct Accident Costs</a:t>
            </a:r>
          </a:p>
          <a:p>
            <a:pPr eaLnBrk="1" hangingPunct="1">
              <a:buFontTx/>
              <a:buNone/>
            </a:pPr>
            <a:endParaRPr lang="en-US" sz="3800" dirty="0" smtClean="0">
              <a:solidFill>
                <a:schemeClr val="tx1"/>
              </a:solidFill>
            </a:endParaRPr>
          </a:p>
          <a:p>
            <a:pPr eaLnBrk="1" hangingPunct="1">
              <a:buFontTx/>
              <a:buNone/>
            </a:pPr>
            <a:endParaRPr lang="en-US" sz="3800" dirty="0" smtClean="0">
              <a:solidFill>
                <a:schemeClr val="tx1"/>
              </a:solidFill>
            </a:endParaRPr>
          </a:p>
          <a:p>
            <a:pPr eaLnBrk="1" hangingPunct="1">
              <a:buFontTx/>
              <a:buNone/>
            </a:pPr>
            <a:r>
              <a:rPr lang="en-US" sz="3800" dirty="0" smtClean="0">
                <a:solidFill>
                  <a:schemeClr val="tx1"/>
                </a:solidFill>
              </a:rPr>
              <a:t>Indirect Accident Costs</a:t>
            </a:r>
          </a:p>
        </p:txBody>
      </p:sp>
    </p:spTree>
    <p:extLst>
      <p:ext uri="{BB962C8B-B14F-4D97-AF65-F5344CB8AC3E}">
        <p14:creationId xmlns:p14="http://schemas.microsoft.com/office/powerpoint/2010/main" val="33937388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33400" y="282575"/>
            <a:ext cx="58880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4500" b="1">
                <a:solidFill>
                  <a:srgbClr val="FFFF00"/>
                </a:solidFill>
                <a:latin typeface="Times New Roman" pitchFamily="18" charset="0"/>
                <a:cs typeface="Times New Roman" pitchFamily="18" charset="0"/>
              </a:rPr>
              <a:t>Cost of Accidents </a:t>
            </a:r>
          </a:p>
        </p:txBody>
      </p:sp>
      <p:sp>
        <p:nvSpPr>
          <p:cNvPr id="79875" name="Text Box 4"/>
          <p:cNvSpPr txBox="1">
            <a:spLocks noChangeArrowheads="1"/>
          </p:cNvSpPr>
          <p:nvPr/>
        </p:nvSpPr>
        <p:spPr bwMode="auto">
          <a:xfrm>
            <a:off x="533400" y="1857668"/>
            <a:ext cx="7596716" cy="33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500" b="1" dirty="0" smtClean="0">
                <a:solidFill>
                  <a:prstClr val="white"/>
                </a:solidFill>
                <a:latin typeface="Times New Roman" pitchFamily="18" charset="0"/>
                <a:cs typeface="Times New Roman" pitchFamily="18" charset="0"/>
              </a:rPr>
              <a:t>1. Direct </a:t>
            </a:r>
            <a:r>
              <a:rPr lang="en-US" sz="3500" b="1" dirty="0">
                <a:solidFill>
                  <a:prstClr val="white"/>
                </a:solidFill>
                <a:latin typeface="Times New Roman" pitchFamily="18" charset="0"/>
                <a:cs typeface="Times New Roman" pitchFamily="18" charset="0"/>
              </a:rPr>
              <a:t>Accident Costs</a:t>
            </a:r>
          </a:p>
          <a:p>
            <a:pPr eaLnBrk="1" fontAlgn="base" hangingPunct="1">
              <a:spcBef>
                <a:spcPct val="0"/>
              </a:spcBef>
              <a:spcAft>
                <a:spcPct val="0"/>
              </a:spcAft>
            </a:pPr>
            <a:endParaRPr lang="en-US" sz="3500" b="1" dirty="0">
              <a:solidFill>
                <a:prstClr val="white"/>
              </a:solidFill>
              <a:latin typeface="Times New Roman" pitchFamily="18" charset="0"/>
              <a:cs typeface="Times New Roman" pitchFamily="18" charset="0"/>
            </a:endParaRPr>
          </a:p>
          <a:p>
            <a:pPr marL="457200" indent="-457200" eaLnBrk="1" fontAlgn="base" hangingPunct="1">
              <a:spcBef>
                <a:spcPct val="0"/>
              </a:spcBef>
              <a:spcAft>
                <a:spcPct val="0"/>
              </a:spcAft>
              <a:buFont typeface="Arial" pitchFamily="34" charset="0"/>
              <a:buChar char="•"/>
            </a:pPr>
            <a:r>
              <a:rPr lang="en-US" sz="3500" b="1" dirty="0" smtClean="0">
                <a:solidFill>
                  <a:prstClr val="white"/>
                </a:solidFill>
                <a:latin typeface="Times New Roman" pitchFamily="18" charset="0"/>
                <a:cs typeface="Times New Roman" pitchFamily="18" charset="0"/>
              </a:rPr>
              <a:t>Medical </a:t>
            </a:r>
            <a:r>
              <a:rPr lang="en-US" sz="3500" b="1" dirty="0">
                <a:solidFill>
                  <a:prstClr val="white"/>
                </a:solidFill>
                <a:latin typeface="Times New Roman" pitchFamily="18" charset="0"/>
                <a:cs typeface="Times New Roman" pitchFamily="18" charset="0"/>
              </a:rPr>
              <a:t>(30% increase)</a:t>
            </a:r>
          </a:p>
          <a:p>
            <a:pPr marL="457200" indent="-457200" eaLnBrk="1" fontAlgn="base" hangingPunct="1">
              <a:spcBef>
                <a:spcPct val="0"/>
              </a:spcBef>
              <a:spcAft>
                <a:spcPct val="0"/>
              </a:spcAft>
              <a:buFont typeface="Arial" pitchFamily="34" charset="0"/>
              <a:buChar char="•"/>
            </a:pPr>
            <a:r>
              <a:rPr lang="en-US" sz="3500" b="1" dirty="0" smtClean="0">
                <a:solidFill>
                  <a:prstClr val="white"/>
                </a:solidFill>
                <a:latin typeface="Times New Roman" pitchFamily="18" charset="0"/>
                <a:cs typeface="Times New Roman" pitchFamily="18" charset="0"/>
              </a:rPr>
              <a:t>Insurance </a:t>
            </a:r>
            <a:r>
              <a:rPr lang="en-US" sz="3500" b="1" dirty="0">
                <a:solidFill>
                  <a:prstClr val="white"/>
                </a:solidFill>
                <a:latin typeface="Times New Roman" pitchFamily="18" charset="0"/>
                <a:cs typeface="Times New Roman" pitchFamily="18" charset="0"/>
              </a:rPr>
              <a:t>premiums (30% increase)</a:t>
            </a:r>
          </a:p>
          <a:p>
            <a:pPr marL="457200" indent="-457200" eaLnBrk="1" fontAlgn="base" hangingPunct="1">
              <a:spcBef>
                <a:spcPct val="0"/>
              </a:spcBef>
              <a:spcAft>
                <a:spcPct val="0"/>
              </a:spcAft>
              <a:buFont typeface="Arial" pitchFamily="34" charset="0"/>
              <a:buChar char="•"/>
            </a:pPr>
            <a:r>
              <a:rPr lang="en-US" sz="3500" b="1" dirty="0" smtClean="0">
                <a:solidFill>
                  <a:prstClr val="white"/>
                </a:solidFill>
                <a:latin typeface="Times New Roman" pitchFamily="18" charset="0"/>
                <a:cs typeface="Times New Roman" pitchFamily="18" charset="0"/>
              </a:rPr>
              <a:t>Employee </a:t>
            </a:r>
            <a:r>
              <a:rPr lang="en-US" sz="3500" b="1" dirty="0">
                <a:solidFill>
                  <a:prstClr val="white"/>
                </a:solidFill>
                <a:latin typeface="Times New Roman" pitchFamily="18" charset="0"/>
                <a:cs typeface="Times New Roman" pitchFamily="18" charset="0"/>
              </a:rPr>
              <a:t>compensation (long term)</a:t>
            </a:r>
          </a:p>
          <a:p>
            <a:pPr marL="457200" indent="-457200" eaLnBrk="1" fontAlgn="base" hangingPunct="1">
              <a:spcBef>
                <a:spcPct val="0"/>
              </a:spcBef>
              <a:spcAft>
                <a:spcPct val="0"/>
              </a:spcAft>
              <a:buFont typeface="Arial" pitchFamily="34" charset="0"/>
              <a:buChar char="•"/>
            </a:pPr>
            <a:r>
              <a:rPr lang="en-US" sz="3500" b="1" dirty="0" smtClean="0">
                <a:solidFill>
                  <a:prstClr val="white"/>
                </a:solidFill>
                <a:latin typeface="Times New Roman" pitchFamily="18" charset="0"/>
                <a:cs typeface="Times New Roman" pitchFamily="18" charset="0"/>
              </a:rPr>
              <a:t>Long </a:t>
            </a:r>
            <a:r>
              <a:rPr lang="en-US" sz="3500" b="1" dirty="0">
                <a:solidFill>
                  <a:prstClr val="white"/>
                </a:solidFill>
                <a:latin typeface="Times New Roman" pitchFamily="18" charset="0"/>
                <a:cs typeface="Times New Roman" pitchFamily="18" charset="0"/>
              </a:rPr>
              <a:t>term cost (medical / legal)</a:t>
            </a:r>
          </a:p>
        </p:txBody>
      </p:sp>
      <p:sp>
        <p:nvSpPr>
          <p:cNvPr id="79876" name="Text Box 6"/>
          <p:cNvSpPr txBox="1">
            <a:spLocks noChangeArrowheads="1"/>
          </p:cNvSpPr>
          <p:nvPr/>
        </p:nvSpPr>
        <p:spPr bwMode="auto">
          <a:xfrm>
            <a:off x="2246313" y="5791200"/>
            <a:ext cx="4703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a:solidFill>
                  <a:prstClr val="white"/>
                </a:solidFill>
                <a:latin typeface="Times New Roman" pitchFamily="18" charset="0"/>
                <a:cs typeface="Times New Roman" pitchFamily="18" charset="0"/>
              </a:rPr>
              <a:t>Loss of Credibility with workforce</a:t>
            </a:r>
          </a:p>
          <a:p>
            <a:pPr algn="ctr" eaLnBrk="1" fontAlgn="base" hangingPunct="1">
              <a:spcBef>
                <a:spcPct val="0"/>
              </a:spcBef>
              <a:spcAft>
                <a:spcPct val="0"/>
              </a:spcAft>
            </a:pPr>
            <a:r>
              <a:rPr lang="en-US" sz="2400" b="1">
                <a:solidFill>
                  <a:prstClr val="white"/>
                </a:solidFill>
                <a:latin typeface="Times New Roman" pitchFamily="18" charset="0"/>
                <a:cs typeface="Times New Roman" pitchFamily="18" charset="0"/>
              </a:rPr>
              <a:t>Legal and medical cost</a:t>
            </a:r>
          </a:p>
        </p:txBody>
      </p:sp>
      <p:pic>
        <p:nvPicPr>
          <p:cNvPr id="79877" name="Picture 2" descr="CLICHE14"/>
          <p:cNvPicPr>
            <a:picLocks noChangeAspect="1" noChangeArrowheads="1"/>
          </p:cNvPicPr>
          <p:nvPr/>
        </p:nvPicPr>
        <p:blipFill>
          <a:blip r:embed="rId2" cstate="print">
            <a:extLst>
              <a:ext uri="{28A0092B-C50C-407E-A947-70E740481C1C}">
                <a14:useLocalDpi xmlns:a14="http://schemas.microsoft.com/office/drawing/2010/main" val="0"/>
              </a:ext>
            </a:extLst>
          </a:blip>
          <a:srcRect r="21053"/>
          <a:stretch>
            <a:fillRect/>
          </a:stretch>
        </p:blipFill>
        <p:spPr bwMode="auto">
          <a:xfrm>
            <a:off x="5791200" y="0"/>
            <a:ext cx="3429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1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533400" y="282575"/>
            <a:ext cx="5743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4500" b="1">
                <a:solidFill>
                  <a:srgbClr val="FFFF00"/>
                </a:solidFill>
                <a:latin typeface="Times New Roman" pitchFamily="18" charset="0"/>
                <a:cs typeface="Times New Roman" pitchFamily="18" charset="0"/>
              </a:rPr>
              <a:t>Cost of Accidents</a:t>
            </a:r>
          </a:p>
        </p:txBody>
      </p:sp>
      <p:sp>
        <p:nvSpPr>
          <p:cNvPr id="80899" name="Text Box 5"/>
          <p:cNvSpPr txBox="1">
            <a:spLocks noChangeArrowheads="1"/>
          </p:cNvSpPr>
          <p:nvPr/>
        </p:nvSpPr>
        <p:spPr bwMode="auto">
          <a:xfrm>
            <a:off x="762000" y="1066800"/>
            <a:ext cx="6018977" cy="47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3500" b="1" dirty="0" smtClean="0">
                <a:solidFill>
                  <a:prstClr val="white"/>
                </a:solidFill>
                <a:latin typeface="Times New Roman" pitchFamily="18" charset="0"/>
                <a:cs typeface="Times New Roman" pitchFamily="18" charset="0"/>
              </a:rPr>
              <a:t>2. Indirect </a:t>
            </a:r>
            <a:r>
              <a:rPr lang="en-US" sz="3500" b="1" dirty="0">
                <a:solidFill>
                  <a:prstClr val="white"/>
                </a:solidFill>
                <a:latin typeface="Times New Roman" pitchFamily="18" charset="0"/>
                <a:cs typeface="Times New Roman" pitchFamily="18" charset="0"/>
              </a:rPr>
              <a:t>Costs</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Equipment/material</a:t>
            </a:r>
            <a:endParaRPr lang="en-US" sz="3000" b="1" dirty="0">
              <a:solidFill>
                <a:prstClr val="white"/>
              </a:solidFill>
              <a:latin typeface="Times New Roman" pitchFamily="18" charset="0"/>
              <a:cs typeface="Times New Roman" pitchFamily="18" charset="0"/>
            </a:endParaRP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Replacement </a:t>
            </a:r>
            <a:r>
              <a:rPr lang="en-US" sz="3000" b="1" dirty="0">
                <a:solidFill>
                  <a:prstClr val="white"/>
                </a:solidFill>
                <a:latin typeface="Times New Roman" pitchFamily="18" charset="0"/>
                <a:cs typeface="Times New Roman" pitchFamily="18" charset="0"/>
              </a:rPr>
              <a:t>cost</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Overtime </a:t>
            </a:r>
            <a:r>
              <a:rPr lang="en-US" sz="3000" b="1" dirty="0">
                <a:solidFill>
                  <a:prstClr val="white"/>
                </a:solidFill>
                <a:latin typeface="Times New Roman" pitchFamily="18" charset="0"/>
                <a:cs typeface="Times New Roman" pitchFamily="18" charset="0"/>
              </a:rPr>
              <a:t>pay</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Lost </a:t>
            </a:r>
            <a:r>
              <a:rPr lang="en-US" sz="3000" b="1" dirty="0">
                <a:solidFill>
                  <a:prstClr val="white"/>
                </a:solidFill>
                <a:latin typeface="Times New Roman" pitchFamily="18" charset="0"/>
                <a:cs typeface="Times New Roman" pitchFamily="18" charset="0"/>
              </a:rPr>
              <a:t>sales</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Hire </a:t>
            </a:r>
            <a:r>
              <a:rPr lang="en-US" sz="3000" b="1" dirty="0">
                <a:solidFill>
                  <a:prstClr val="white"/>
                </a:solidFill>
                <a:latin typeface="Times New Roman" pitchFamily="18" charset="0"/>
                <a:cs typeface="Times New Roman" pitchFamily="18" charset="0"/>
              </a:rPr>
              <a:t>and train new employees</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Investigate </a:t>
            </a:r>
            <a:r>
              <a:rPr lang="en-US" sz="3000" b="1" dirty="0">
                <a:solidFill>
                  <a:prstClr val="white"/>
                </a:solidFill>
                <a:latin typeface="Times New Roman" pitchFamily="18" charset="0"/>
                <a:cs typeface="Times New Roman" pitchFamily="18" charset="0"/>
              </a:rPr>
              <a:t>accident</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Worker’s </a:t>
            </a:r>
            <a:r>
              <a:rPr lang="en-US" sz="3000" b="1" dirty="0">
                <a:solidFill>
                  <a:prstClr val="white"/>
                </a:solidFill>
                <a:latin typeface="Times New Roman" pitchFamily="18" charset="0"/>
                <a:cs typeface="Times New Roman" pitchFamily="18" charset="0"/>
              </a:rPr>
              <a:t>compensation</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Clean </a:t>
            </a:r>
            <a:r>
              <a:rPr lang="en-US" sz="3000" b="1" dirty="0">
                <a:solidFill>
                  <a:prstClr val="white"/>
                </a:solidFill>
                <a:latin typeface="Times New Roman" pitchFamily="18" charset="0"/>
                <a:cs typeface="Times New Roman" pitchFamily="18" charset="0"/>
              </a:rPr>
              <a:t>up</a:t>
            </a:r>
          </a:p>
          <a:p>
            <a:pPr marL="914400" lvl="1" indent="-457200" eaLnBrk="1" fontAlgn="base" hangingPunct="1">
              <a:spcBef>
                <a:spcPct val="0"/>
              </a:spcBef>
              <a:spcAft>
                <a:spcPct val="0"/>
              </a:spcAft>
              <a:buFont typeface="Arial" pitchFamily="34" charset="0"/>
              <a:buChar char="•"/>
            </a:pPr>
            <a:r>
              <a:rPr lang="en-US" sz="3000" b="1" dirty="0" smtClean="0">
                <a:solidFill>
                  <a:prstClr val="white"/>
                </a:solidFill>
                <a:latin typeface="Times New Roman" pitchFamily="18" charset="0"/>
                <a:cs typeface="Times New Roman" pitchFamily="18" charset="0"/>
              </a:rPr>
              <a:t>Repair </a:t>
            </a:r>
            <a:r>
              <a:rPr lang="en-US" sz="3000" b="1" dirty="0">
                <a:solidFill>
                  <a:prstClr val="white"/>
                </a:solidFill>
                <a:latin typeface="Times New Roman" pitchFamily="18" charset="0"/>
                <a:cs typeface="Times New Roman" pitchFamily="18" charset="0"/>
              </a:rPr>
              <a:t>damaged area</a:t>
            </a:r>
          </a:p>
        </p:txBody>
      </p:sp>
      <p:sp>
        <p:nvSpPr>
          <p:cNvPr id="80900" name="Text Box 6"/>
          <p:cNvSpPr txBox="1">
            <a:spLocks noChangeArrowheads="1"/>
          </p:cNvSpPr>
          <p:nvPr/>
        </p:nvSpPr>
        <p:spPr bwMode="auto">
          <a:xfrm>
            <a:off x="2362200" y="5951538"/>
            <a:ext cx="4703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a:solidFill>
                  <a:prstClr val="white"/>
                </a:solidFill>
                <a:latin typeface="Times New Roman" pitchFamily="18" charset="0"/>
                <a:cs typeface="Times New Roman" pitchFamily="18" charset="0"/>
              </a:rPr>
              <a:t>Loss of Credibility with workforce</a:t>
            </a:r>
          </a:p>
          <a:p>
            <a:pPr algn="ctr" eaLnBrk="1" fontAlgn="base" hangingPunct="1">
              <a:spcBef>
                <a:spcPct val="0"/>
              </a:spcBef>
              <a:spcAft>
                <a:spcPct val="0"/>
              </a:spcAft>
            </a:pPr>
            <a:r>
              <a:rPr lang="en-US" sz="2400" b="1">
                <a:solidFill>
                  <a:prstClr val="white"/>
                </a:solidFill>
                <a:latin typeface="Times New Roman" pitchFamily="18" charset="0"/>
                <a:cs typeface="Times New Roman" pitchFamily="18" charset="0"/>
              </a:rPr>
              <a:t>Legal and medical cost</a:t>
            </a:r>
          </a:p>
        </p:txBody>
      </p:sp>
      <p:pic>
        <p:nvPicPr>
          <p:cNvPr id="80901" name="Picture 2" descr="CLICHE14"/>
          <p:cNvPicPr>
            <a:picLocks noChangeAspect="1" noChangeArrowheads="1"/>
          </p:cNvPicPr>
          <p:nvPr/>
        </p:nvPicPr>
        <p:blipFill>
          <a:blip r:embed="rId2" cstate="print">
            <a:extLst>
              <a:ext uri="{28A0092B-C50C-407E-A947-70E740481C1C}">
                <a14:useLocalDpi xmlns:a14="http://schemas.microsoft.com/office/drawing/2010/main" val="0"/>
              </a:ext>
            </a:extLst>
          </a:blip>
          <a:srcRect r="21053"/>
          <a:stretch>
            <a:fillRect/>
          </a:stretch>
        </p:blipFill>
        <p:spPr bwMode="auto">
          <a:xfrm>
            <a:off x="5791200" y="0"/>
            <a:ext cx="3429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9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89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dirty="0">
                <a:effectLst>
                  <a:outerShdw blurRad="38100" dist="38100" dir="2700000" algn="tl">
                    <a:srgbClr val="000000"/>
                  </a:outerShdw>
                </a:effectLst>
              </a:rPr>
              <a:t>D</a:t>
            </a:r>
            <a:r>
              <a:rPr lang="en-US" dirty="0" smtClean="0">
                <a:effectLst>
                  <a:outerShdw blurRad="38100" dist="38100" dir="2700000" algn="tl">
                    <a:srgbClr val="000000"/>
                  </a:outerShdw>
                </a:effectLst>
              </a:rPr>
              <a:t>. Causes of Accidents and Illnesses</a:t>
            </a:r>
          </a:p>
        </p:txBody>
      </p:sp>
      <p:sp>
        <p:nvSpPr>
          <p:cNvPr id="81923" name="Rectangle 3"/>
          <p:cNvSpPr>
            <a:spLocks noChangeArrowheads="1"/>
          </p:cNvSpPr>
          <p:nvPr/>
        </p:nvSpPr>
        <p:spPr bwMode="auto">
          <a:xfrm>
            <a:off x="2514600" y="2057400"/>
            <a:ext cx="3733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7" tIns="45693" rIns="91387" bIns="45693" anchor="ctr"/>
          <a:lstStyle/>
          <a:p>
            <a:pPr algn="ctr" fontAlgn="base">
              <a:spcBef>
                <a:spcPct val="0"/>
              </a:spcBef>
              <a:spcAft>
                <a:spcPct val="0"/>
              </a:spcAft>
            </a:pPr>
            <a:r>
              <a:rPr lang="en-US" sz="3000" b="1">
                <a:solidFill>
                  <a:srgbClr val="FFFFFF"/>
                </a:solidFill>
                <a:latin typeface="Times New Roman" pitchFamily="18" charset="0"/>
                <a:cs typeface="Times New Roman" pitchFamily="18" charset="0"/>
              </a:rPr>
              <a:t>Accidents / Illnesses</a:t>
            </a:r>
          </a:p>
        </p:txBody>
      </p:sp>
      <p:sp>
        <p:nvSpPr>
          <p:cNvPr id="296964" name="Rectangle 5"/>
          <p:cNvSpPr>
            <a:spLocks noChangeArrowheads="1"/>
          </p:cNvSpPr>
          <p:nvPr/>
        </p:nvSpPr>
        <p:spPr bwMode="auto">
          <a:xfrm>
            <a:off x="2209800" y="3200400"/>
            <a:ext cx="1981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7" tIns="45693" rIns="91387" bIns="45693" anchor="ctr"/>
          <a:lstStyle/>
          <a:p>
            <a:pPr algn="ctr" fontAlgn="base">
              <a:spcBef>
                <a:spcPct val="0"/>
              </a:spcBef>
              <a:spcAft>
                <a:spcPct val="0"/>
              </a:spcAft>
            </a:pPr>
            <a:r>
              <a:rPr lang="en-US" sz="2500" b="1">
                <a:solidFill>
                  <a:srgbClr val="FFFFFF"/>
                </a:solidFill>
                <a:latin typeface="Times New Roman" pitchFamily="18" charset="0"/>
                <a:cs typeface="Times New Roman" pitchFamily="18" charset="0"/>
              </a:rPr>
              <a:t>Hazardous</a:t>
            </a:r>
          </a:p>
          <a:p>
            <a:pPr algn="ctr" fontAlgn="base">
              <a:spcBef>
                <a:spcPct val="0"/>
              </a:spcBef>
              <a:spcAft>
                <a:spcPct val="0"/>
              </a:spcAft>
            </a:pPr>
            <a:r>
              <a:rPr lang="en-US" sz="2500" b="1">
                <a:solidFill>
                  <a:srgbClr val="FFFFFF"/>
                </a:solidFill>
                <a:latin typeface="Times New Roman" pitchFamily="18" charset="0"/>
                <a:cs typeface="Times New Roman" pitchFamily="18" charset="0"/>
              </a:rPr>
              <a:t>Acts</a:t>
            </a:r>
          </a:p>
        </p:txBody>
      </p:sp>
      <p:sp>
        <p:nvSpPr>
          <p:cNvPr id="296965" name="Rectangle 7"/>
          <p:cNvSpPr>
            <a:spLocks noChangeArrowheads="1"/>
          </p:cNvSpPr>
          <p:nvPr/>
        </p:nvSpPr>
        <p:spPr bwMode="auto">
          <a:xfrm>
            <a:off x="4572000" y="3200400"/>
            <a:ext cx="1905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7" tIns="45693" rIns="91387" bIns="45693" anchor="ctr"/>
          <a:lstStyle/>
          <a:p>
            <a:pPr algn="ctr" fontAlgn="base">
              <a:spcBef>
                <a:spcPct val="0"/>
              </a:spcBef>
              <a:spcAft>
                <a:spcPct val="0"/>
              </a:spcAft>
            </a:pPr>
            <a:r>
              <a:rPr lang="en-US" sz="2500" b="1">
                <a:solidFill>
                  <a:srgbClr val="FFFFFF"/>
                </a:solidFill>
                <a:latin typeface="Times New Roman" pitchFamily="18" charset="0"/>
                <a:cs typeface="Times New Roman" pitchFamily="18" charset="0"/>
              </a:rPr>
              <a:t>Hazardous</a:t>
            </a:r>
          </a:p>
          <a:p>
            <a:pPr algn="ctr" fontAlgn="base">
              <a:spcBef>
                <a:spcPct val="0"/>
              </a:spcBef>
              <a:spcAft>
                <a:spcPct val="0"/>
              </a:spcAft>
            </a:pPr>
            <a:r>
              <a:rPr lang="en-US" sz="2500" b="1">
                <a:solidFill>
                  <a:srgbClr val="FFFFFF"/>
                </a:solidFill>
                <a:latin typeface="Times New Roman" pitchFamily="18" charset="0"/>
                <a:cs typeface="Times New Roman" pitchFamily="18" charset="0"/>
              </a:rPr>
              <a:t>Conditions</a:t>
            </a:r>
          </a:p>
        </p:txBody>
      </p:sp>
      <p:sp>
        <p:nvSpPr>
          <p:cNvPr id="296966" name="Rectangle 8"/>
          <p:cNvSpPr>
            <a:spLocks noChangeArrowheads="1"/>
          </p:cNvSpPr>
          <p:nvPr/>
        </p:nvSpPr>
        <p:spPr bwMode="auto">
          <a:xfrm>
            <a:off x="2209800" y="4343400"/>
            <a:ext cx="1981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7" tIns="45693" rIns="91387" bIns="45693" anchor="ctr"/>
          <a:lstStyle/>
          <a:p>
            <a:pPr algn="ctr" fontAlgn="base">
              <a:spcBef>
                <a:spcPct val="0"/>
              </a:spcBef>
              <a:spcAft>
                <a:spcPct val="0"/>
              </a:spcAft>
            </a:pPr>
            <a:r>
              <a:rPr lang="en-US" sz="2500" b="1">
                <a:solidFill>
                  <a:srgbClr val="FFFFFF"/>
                </a:solidFill>
                <a:latin typeface="Times New Roman" pitchFamily="18" charset="0"/>
                <a:cs typeface="Times New Roman" pitchFamily="18" charset="0"/>
              </a:rPr>
              <a:t>Unaware</a:t>
            </a:r>
          </a:p>
          <a:p>
            <a:pPr algn="ctr" fontAlgn="base">
              <a:spcBef>
                <a:spcPct val="0"/>
              </a:spcBef>
              <a:spcAft>
                <a:spcPct val="0"/>
              </a:spcAft>
            </a:pPr>
            <a:r>
              <a:rPr lang="en-US" sz="2500" b="1">
                <a:solidFill>
                  <a:srgbClr val="FFFFFF"/>
                </a:solidFill>
                <a:latin typeface="Times New Roman" pitchFamily="18" charset="0"/>
                <a:cs typeface="Times New Roman" pitchFamily="18" charset="0"/>
              </a:rPr>
              <a:t>Unable</a:t>
            </a:r>
          </a:p>
          <a:p>
            <a:pPr algn="ctr" fontAlgn="base">
              <a:spcBef>
                <a:spcPct val="0"/>
              </a:spcBef>
              <a:spcAft>
                <a:spcPct val="0"/>
              </a:spcAft>
            </a:pPr>
            <a:r>
              <a:rPr lang="en-US" sz="2500" b="1">
                <a:solidFill>
                  <a:srgbClr val="FFFFFF"/>
                </a:solidFill>
                <a:latin typeface="Times New Roman" pitchFamily="18" charset="0"/>
                <a:cs typeface="Times New Roman" pitchFamily="18" charset="0"/>
              </a:rPr>
              <a:t>Unmotivated</a:t>
            </a:r>
          </a:p>
        </p:txBody>
      </p:sp>
      <p:sp>
        <p:nvSpPr>
          <p:cNvPr id="296967" name="Rectangle 10"/>
          <p:cNvSpPr>
            <a:spLocks noChangeArrowheads="1"/>
          </p:cNvSpPr>
          <p:nvPr/>
        </p:nvSpPr>
        <p:spPr bwMode="auto">
          <a:xfrm>
            <a:off x="4572000" y="4343400"/>
            <a:ext cx="1981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87" tIns="45693" rIns="91387" bIns="45693" anchor="ctr"/>
          <a:lstStyle/>
          <a:p>
            <a:pPr algn="ctr" fontAlgn="base">
              <a:spcBef>
                <a:spcPct val="0"/>
              </a:spcBef>
              <a:spcAft>
                <a:spcPct val="0"/>
              </a:spcAft>
            </a:pPr>
            <a:r>
              <a:rPr lang="en-US" sz="2500" b="1">
                <a:solidFill>
                  <a:srgbClr val="FFFFFF"/>
                </a:solidFill>
                <a:latin typeface="Times New Roman" pitchFamily="18" charset="0"/>
                <a:cs typeface="Times New Roman" pitchFamily="18" charset="0"/>
              </a:rPr>
              <a:t>Unidentified</a:t>
            </a:r>
          </a:p>
          <a:p>
            <a:pPr algn="ctr" fontAlgn="base">
              <a:spcBef>
                <a:spcPct val="0"/>
              </a:spcBef>
              <a:spcAft>
                <a:spcPct val="0"/>
              </a:spcAft>
            </a:pPr>
            <a:r>
              <a:rPr lang="en-US" sz="2500" b="1">
                <a:solidFill>
                  <a:srgbClr val="FFFFFF"/>
                </a:solidFill>
                <a:latin typeface="Times New Roman" pitchFamily="18" charset="0"/>
                <a:cs typeface="Times New Roman" pitchFamily="18" charset="0"/>
              </a:rPr>
              <a:t>Uncorrected</a:t>
            </a:r>
          </a:p>
        </p:txBody>
      </p:sp>
      <p:sp>
        <p:nvSpPr>
          <p:cNvPr id="81928" name="Line 11"/>
          <p:cNvSpPr>
            <a:spLocks noChangeShapeType="1"/>
          </p:cNvSpPr>
          <p:nvPr/>
        </p:nvSpPr>
        <p:spPr bwMode="auto">
          <a:xfrm>
            <a:off x="4343400" y="2590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387" tIns="45693" rIns="91387" bIns="45693" anchor="ctr"/>
          <a:lstStyle/>
          <a:p>
            <a:pPr fontAlgn="base">
              <a:spcBef>
                <a:spcPct val="0"/>
              </a:spcBef>
              <a:spcAft>
                <a:spcPct val="0"/>
              </a:spcAft>
            </a:pPr>
            <a:endParaRPr lang="en-US">
              <a:solidFill>
                <a:prstClr val="white"/>
              </a:solidFill>
              <a:latin typeface="Arial" charset="0"/>
            </a:endParaRPr>
          </a:p>
        </p:txBody>
      </p:sp>
      <p:sp>
        <p:nvSpPr>
          <p:cNvPr id="81929" name="Line 12"/>
          <p:cNvSpPr>
            <a:spLocks noChangeShapeType="1"/>
          </p:cNvSpPr>
          <p:nvPr/>
        </p:nvSpPr>
        <p:spPr bwMode="auto">
          <a:xfrm flipH="1">
            <a:off x="3200400" y="28956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387" tIns="45693" rIns="91387" bIns="45693" anchor="ctr"/>
          <a:lstStyle/>
          <a:p>
            <a:pPr fontAlgn="base">
              <a:spcBef>
                <a:spcPct val="0"/>
              </a:spcBef>
              <a:spcAft>
                <a:spcPct val="0"/>
              </a:spcAft>
            </a:pPr>
            <a:endParaRPr lang="en-US">
              <a:solidFill>
                <a:prstClr val="white"/>
              </a:solidFill>
              <a:latin typeface="Arial" charset="0"/>
            </a:endParaRPr>
          </a:p>
        </p:txBody>
      </p:sp>
      <p:sp>
        <p:nvSpPr>
          <p:cNvPr id="296970" name="Line 13"/>
          <p:cNvSpPr>
            <a:spLocks noChangeShapeType="1"/>
          </p:cNvSpPr>
          <p:nvPr/>
        </p:nvSpPr>
        <p:spPr bwMode="auto">
          <a:xfrm>
            <a:off x="3200400" y="3962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387" tIns="45693" rIns="91387" bIns="45693" anchor="ctr"/>
          <a:lstStyle/>
          <a:p>
            <a:pPr fontAlgn="base">
              <a:spcBef>
                <a:spcPct val="0"/>
              </a:spcBef>
              <a:spcAft>
                <a:spcPct val="0"/>
              </a:spcAft>
            </a:pPr>
            <a:endParaRPr lang="en-US">
              <a:solidFill>
                <a:prstClr val="white"/>
              </a:solidFill>
              <a:latin typeface="Arial" charset="0"/>
            </a:endParaRPr>
          </a:p>
        </p:txBody>
      </p:sp>
      <p:sp>
        <p:nvSpPr>
          <p:cNvPr id="296971" name="Line 14"/>
          <p:cNvSpPr>
            <a:spLocks noChangeShapeType="1"/>
          </p:cNvSpPr>
          <p:nvPr/>
        </p:nvSpPr>
        <p:spPr bwMode="auto">
          <a:xfrm>
            <a:off x="5562600" y="3962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387" tIns="45693" rIns="91387" bIns="45693" anchor="ctr"/>
          <a:lstStyle/>
          <a:p>
            <a:pPr fontAlgn="base">
              <a:spcBef>
                <a:spcPct val="0"/>
              </a:spcBef>
              <a:spcAft>
                <a:spcPct val="0"/>
              </a:spcAft>
            </a:pPr>
            <a:endParaRPr lang="en-US">
              <a:solidFill>
                <a:prstClr val="white"/>
              </a:solidFill>
              <a:latin typeface="Arial" charset="0"/>
            </a:endParaRPr>
          </a:p>
        </p:txBody>
      </p:sp>
      <p:sp>
        <p:nvSpPr>
          <p:cNvPr id="81932" name="Line 15"/>
          <p:cNvSpPr>
            <a:spLocks noChangeShapeType="1"/>
          </p:cNvSpPr>
          <p:nvPr/>
        </p:nvSpPr>
        <p:spPr bwMode="auto">
          <a:xfrm>
            <a:off x="32004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387" tIns="45693" rIns="91387" bIns="45693" anchor="ctr"/>
          <a:lstStyle/>
          <a:p>
            <a:pPr fontAlgn="base">
              <a:spcBef>
                <a:spcPct val="0"/>
              </a:spcBef>
              <a:spcAft>
                <a:spcPct val="0"/>
              </a:spcAft>
            </a:pPr>
            <a:endParaRPr lang="en-US">
              <a:solidFill>
                <a:prstClr val="white"/>
              </a:solidFill>
              <a:latin typeface="Arial" charset="0"/>
            </a:endParaRPr>
          </a:p>
        </p:txBody>
      </p:sp>
      <p:sp>
        <p:nvSpPr>
          <p:cNvPr id="81933" name="Line 16"/>
          <p:cNvSpPr>
            <a:spLocks noChangeShapeType="1"/>
          </p:cNvSpPr>
          <p:nvPr/>
        </p:nvSpPr>
        <p:spPr bwMode="auto">
          <a:xfrm>
            <a:off x="5562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387" tIns="45693" rIns="91387" bIns="45693" anchor="ctr"/>
          <a:lstStyle/>
          <a:p>
            <a:pPr fontAlgn="base">
              <a:spcBef>
                <a:spcPct val="0"/>
              </a:spcBef>
              <a:spcAft>
                <a:spcPct val="0"/>
              </a:spcAft>
            </a:pPr>
            <a:endParaRPr lang="en-US">
              <a:solidFill>
                <a:prstClr val="white"/>
              </a:solidFill>
              <a:latin typeface="Arial" charset="0"/>
            </a:endParaRPr>
          </a:p>
        </p:txBody>
      </p:sp>
    </p:spTree>
    <p:extLst>
      <p:ext uri="{BB962C8B-B14F-4D97-AF65-F5344CB8AC3E}">
        <p14:creationId xmlns:p14="http://schemas.microsoft.com/office/powerpoint/2010/main" val="931428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69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animBg="1"/>
      <p:bldP spid="296965" grpId="0" animBg="1"/>
      <p:bldP spid="296966" grpId="0" animBg="1"/>
      <p:bldP spid="296967" grpId="0" animBg="1"/>
      <p:bldP spid="296970" grpId="0" animBg="1"/>
      <p:bldP spid="29697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1820</Words>
  <Application>Microsoft Office PowerPoint</Application>
  <PresentationFormat>On-screen Show (4:3)</PresentationFormat>
  <Paragraphs>219</Paragraphs>
  <Slides>26</Slides>
  <Notes>21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0" baseType="lpstr">
      <vt:lpstr>1_Office Theme</vt:lpstr>
      <vt:lpstr>Office Theme</vt:lpstr>
      <vt:lpstr>Clip</vt:lpstr>
      <vt:lpstr>CorelDRAW!</vt:lpstr>
      <vt:lpstr>Managing Safety and Health,  Overview</vt:lpstr>
      <vt:lpstr>Section Objectives</vt:lpstr>
      <vt:lpstr>I. Introduction</vt:lpstr>
      <vt:lpstr>A. Exemplary Workplaces</vt:lpstr>
      <vt:lpstr>PowerPoint Presentation</vt:lpstr>
      <vt:lpstr>C. Cost of Accidents</vt:lpstr>
      <vt:lpstr>PowerPoint Presentation</vt:lpstr>
      <vt:lpstr>PowerPoint Presentation</vt:lpstr>
      <vt:lpstr>D. Causes of Accidents and Illnesses</vt:lpstr>
      <vt:lpstr>Proactive  Safety and Health  Management</vt:lpstr>
      <vt:lpstr>1. Fatalities</vt:lpstr>
      <vt:lpstr>II. Safety and Health Programs</vt:lpstr>
      <vt:lpstr>A. S &amp; H Program Guidelines</vt:lpstr>
      <vt:lpstr>S &amp; H Program Guidelines</vt:lpstr>
      <vt:lpstr>B. Major Elements</vt:lpstr>
      <vt:lpstr>1. Management Commitment</vt:lpstr>
      <vt:lpstr>2. Employee Involvement</vt:lpstr>
      <vt:lpstr>3. Responsibility</vt:lpstr>
      <vt:lpstr>4. Worksite Analysis</vt:lpstr>
      <vt:lpstr>5. Comprehensive Survey </vt:lpstr>
      <vt:lpstr>6. Safety and Health Inspections</vt:lpstr>
      <vt:lpstr>7. Additional Worksite Analysis</vt:lpstr>
      <vt:lpstr>8. Hazard Prevention and Control</vt:lpstr>
      <vt:lpstr>9. Safety and Health Training</vt:lpstr>
      <vt:lpstr>Essential Elements  of an  Effective Safety and Health Program</vt:lpstr>
      <vt:lpstr>Managing Safety and Health,  Overview</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Safety and Health,  Introduction</dc:title>
  <dc:creator>Ron Hopkins</dc:creator>
  <cp:lastModifiedBy>Ron Hopkins</cp:lastModifiedBy>
  <cp:revision>10</cp:revision>
  <dcterms:created xsi:type="dcterms:W3CDTF">2011-12-07T12:40:19Z</dcterms:created>
  <dcterms:modified xsi:type="dcterms:W3CDTF">2011-12-08T16:34:45Z</dcterms:modified>
</cp:coreProperties>
</file>